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12192000"/>
  <p:embeddedFontLst>
    <p:embeddedFont>
      <p:font typeface="Calibri" panose="020F0502020204030204" pitchFamily="34" charset="0"/>
      <p:regular r:id="rId22"/>
      <p:bold r:id="rId23"/>
      <p:italic r:id="rId24"/>
      <p:boldItalic r:id="rId25"/>
    </p:embeddedFont>
    <p:embeddedFont>
      <p:font typeface="MiSans" panose="020B0604020202020204" charset="-12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6-d2r90vhe3tpg8rchuqgg.png"/>
          <p:cNvPicPr>
            <a:picLocks noChangeAspect="1"/>
          </p:cNvPicPr>
          <p:nvPr/>
        </p:nvPicPr>
        <p:blipFill>
          <a:blip r:embed="rId3"/>
          <a:srcRect l="10" r="10"/>
          <a:stretch/>
        </p:blipFill>
        <p:spPr>
          <a:xfrm>
            <a:off x="0" y="0"/>
            <a:ext cx="12213590" cy="6860540"/>
          </a:xfrm>
          <a:prstGeom prst="rect">
            <a:avLst/>
          </a:prstGeom>
        </p:spPr>
      </p:pic>
      <p:sp>
        <p:nvSpPr>
          <p:cNvPr id="3" name="Text 0"/>
          <p:cNvSpPr/>
          <p:nvPr/>
        </p:nvSpPr>
        <p:spPr>
          <a:xfrm>
            <a:off x="521635" y="2629123"/>
            <a:ext cx="11389995" cy="2115820"/>
          </a:xfrm>
          <a:prstGeom prst="rect">
            <a:avLst/>
          </a:prstGeom>
          <a:noFill/>
          <a:ln/>
        </p:spPr>
        <p:txBody>
          <a:bodyPr wrap="square" lIns="91440" tIns="45720" rIns="91440" bIns="45720" rtlCol="0" anchor="t"/>
          <a:lstStyle/>
          <a:p>
            <a:pPr>
              <a:lnSpc>
                <a:spcPct val="110000"/>
              </a:lnSpc>
            </a:pPr>
            <a:r>
              <a:rPr lang="en-US" sz="4800" b="1" dirty="0">
                <a:solidFill>
                  <a:srgbClr val="FFFFFF"/>
                </a:solidFill>
                <a:latin typeface="MiSans" pitchFamily="34" charset="0"/>
                <a:ea typeface="MiSans" pitchFamily="34" charset="-122"/>
                <a:cs typeface="MiSans" pitchFamily="34" charset="-120"/>
              </a:rPr>
              <a:t>Mobile Auto Dialer + Bonrix CRM Suite</a:t>
            </a:r>
            <a:endParaRPr lang="en-US" sz="1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6689725" y="1536700"/>
            <a:ext cx="3867150" cy="3867150"/>
          </a:xfrm>
          <a:prstGeom prst="rect">
            <a:avLst/>
          </a:prstGeom>
          <a:noFill/>
          <a:ln/>
        </p:spPr>
        <p:txBody>
          <a:bodyPr wrap="square" lIns="45720" tIns="91440" rIns="91440" bIns="45720" rtlCol="0" anchor="ctr"/>
          <a:lstStyle/>
          <a:p>
            <a:pPr>
              <a:lnSpc>
                <a:spcPct val="100000"/>
              </a:lnSpc>
            </a:pPr>
            <a:endParaRPr lang="en-US" sz="1600" dirty="0"/>
          </a:p>
        </p:txBody>
      </p:sp>
      <p:sp>
        <p:nvSpPr>
          <p:cNvPr id="5" name="Text 2"/>
          <p:cNvSpPr/>
          <p:nvPr/>
        </p:nvSpPr>
        <p:spPr>
          <a:xfrm>
            <a:off x="957580" y="603885"/>
            <a:ext cx="979995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Efficiency &amp; Compliance Benefits</a:t>
            </a:r>
            <a:endParaRPr lang="en-US" sz="1600" dirty="0"/>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a:ln/>
        </p:spPr>
      </p:sp>
      <p:sp>
        <p:nvSpPr>
          <p:cNvPr id="7" name="Text 4"/>
          <p:cNvSpPr/>
          <p:nvPr/>
        </p:nvSpPr>
        <p:spPr>
          <a:xfrm>
            <a:off x="318" y="6286500"/>
            <a:ext cx="12191365" cy="571500"/>
          </a:xfrm>
          <a:prstGeom prst="rect">
            <a:avLst/>
          </a:prstGeom>
          <a:noFill/>
          <a:ln/>
        </p:spPr>
        <p:txBody>
          <a:bodyPr wrap="square" lIns="45720" tIns="91440" rIns="91440" bIns="45720" rtlCol="0" anchor="ctr"/>
          <a:lstStyle/>
          <a:p>
            <a:pPr>
              <a:lnSpc>
                <a:spcPct val="100000"/>
              </a:lnSpc>
            </a:pPr>
            <a:endParaRPr lang="en-US" sz="1600" dirty="0"/>
          </a:p>
        </p:txBody>
      </p:sp>
      <p:sp>
        <p:nvSpPr>
          <p:cNvPr id="8" name="Text 5"/>
          <p:cNvSpPr/>
          <p:nvPr/>
        </p:nvSpPr>
        <p:spPr>
          <a:xfrm>
            <a:off x="957580" y="2174875"/>
            <a:ext cx="5643880" cy="368300"/>
          </a:xfrm>
          <a:prstGeom prst="rect">
            <a:avLst/>
          </a:prstGeom>
          <a:noFill/>
          <a:ln/>
        </p:spPr>
        <p:txBody>
          <a:bodyPr wrap="square" lIns="91440" tIns="45720" rIns="91440" bIns="45720" rtlCol="0" anchor="t">
            <a:spAutoFit/>
          </a:bodyPr>
          <a:lstStyle/>
          <a:p>
            <a:pPr algn="just">
              <a:lnSpc>
                <a:spcPct val="100000"/>
              </a:lnSpc>
            </a:pPr>
            <a:r>
              <a:rPr lang="en-US" sz="2400" b="1" dirty="0">
                <a:solidFill>
                  <a:srgbClr val="49B2FE"/>
                </a:solidFill>
                <a:latin typeface="MiSans" pitchFamily="34" charset="0"/>
                <a:ea typeface="MiSans" pitchFamily="34" charset="-122"/>
                <a:cs typeface="MiSans" pitchFamily="34" charset="-120"/>
              </a:rPr>
              <a:t>Enhanced Efficiency and Compliance</a:t>
            </a:r>
            <a:endParaRPr lang="en-US" sz="1600" dirty="0"/>
          </a:p>
        </p:txBody>
      </p:sp>
      <p:sp>
        <p:nvSpPr>
          <p:cNvPr id="9" name="Text 6"/>
          <p:cNvSpPr/>
          <p:nvPr/>
        </p:nvSpPr>
        <p:spPr>
          <a:xfrm>
            <a:off x="957580" y="2892108"/>
            <a:ext cx="5080000" cy="2773958"/>
          </a:xfrm>
          <a:prstGeom prst="rect">
            <a:avLst/>
          </a:prstGeom>
          <a:noFill/>
          <a:ln/>
        </p:spPr>
        <p:txBody>
          <a:bodyPr wrap="square" lIns="91440" tIns="45720" rIns="91440" bIns="45720" rtlCol="0" anchor="t">
            <a:spAutoFit/>
          </a:bodyPr>
          <a:lstStyle/>
          <a:p>
            <a:pPr>
              <a:lnSpc>
                <a:spcPct val="130000"/>
              </a:lnSpc>
            </a:pPr>
            <a:r>
              <a:rPr lang="en-US" sz="2000" dirty="0">
                <a:solidFill>
                  <a:srgbClr val="2B2F36"/>
                </a:solidFill>
                <a:latin typeface="MiSans" pitchFamily="34" charset="0"/>
                <a:ea typeface="MiSans" pitchFamily="34" charset="-122"/>
                <a:cs typeface="MiSans" pitchFamily="34" charset="-120"/>
              </a:rPr>
              <a:t>Our auto-dialing solution increases daily call throughput, ensuring that telecallers can reach more customers with structured call flows. The CRM integration keeps lead data centralized and current, while NDNC/DND scrubbing avoids regulatory penalties.</a:t>
            </a:r>
            <a:endParaRPr lang="en-US" sz="1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04</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Use Cases</a:t>
            </a: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603885"/>
            <a:ext cx="9799955" cy="495300"/>
          </a:xfrm>
          <a:prstGeom prst="rect">
            <a:avLst/>
          </a:prstGeom>
          <a:noFill/>
          <a:ln/>
        </p:spPr>
        <p:txBody>
          <a:bodyPr wrap="square" lIns="91440" tIns="45720" rIns="91440" bIns="45720" rtlCol="0" anchor="t">
            <a:spAutoFit/>
          </a:bodyPr>
          <a:lstStyle/>
          <a:p>
            <a:pPr algn="r">
              <a:lnSpc>
                <a:spcPct val="100000"/>
              </a:lnSpc>
            </a:pPr>
            <a:r>
              <a:rPr lang="en-US" sz="3200" b="1" dirty="0">
                <a:solidFill>
                  <a:srgbClr val="018EF4"/>
                </a:solidFill>
                <a:latin typeface="MiSans" pitchFamily="34" charset="0"/>
                <a:ea typeface="MiSans" pitchFamily="34" charset="-122"/>
                <a:cs typeface="MiSans" pitchFamily="34" charset="-120"/>
              </a:rPr>
              <a:t>Outbound Campaign Scenarios</a:t>
            </a:r>
            <a:endParaRPr lang="en-US" sz="1600" dirty="0"/>
          </a:p>
        </p:txBody>
      </p:sp>
      <p:sp>
        <p:nvSpPr>
          <p:cNvPr id="3" name="Shape 1"/>
          <p:cNvSpPr/>
          <p:nvPr/>
        </p:nvSpPr>
        <p:spPr>
          <a:xfrm>
            <a:off x="635" y="5362575"/>
            <a:ext cx="12191365" cy="1495425"/>
          </a:xfrm>
          <a:prstGeom prst="rect">
            <a:avLst/>
          </a:prstGeom>
          <a:gradFill flip="none" rotWithShape="1">
            <a:gsLst>
              <a:gs pos="0">
                <a:srgbClr val="49B2FE"/>
              </a:gs>
              <a:gs pos="100000">
                <a:srgbClr val="1552E8"/>
              </a:gs>
            </a:gsLst>
            <a:lin ang="18900000" scaled="1"/>
          </a:gradFill>
          <a:ln/>
        </p:spPr>
      </p:sp>
      <p:sp>
        <p:nvSpPr>
          <p:cNvPr id="4" name="Text 2"/>
          <p:cNvSpPr/>
          <p:nvPr/>
        </p:nvSpPr>
        <p:spPr>
          <a:xfrm>
            <a:off x="635" y="5362575"/>
            <a:ext cx="12191365" cy="1495425"/>
          </a:xfrm>
          <a:prstGeom prst="rect">
            <a:avLst/>
          </a:prstGeom>
          <a:noFill/>
          <a:ln/>
        </p:spPr>
        <p:txBody>
          <a:bodyPr wrap="square" lIns="45720" tIns="91440" rIns="91440" bIns="45720" rtlCol="0" anchor="ctr"/>
          <a:lstStyle/>
          <a:p>
            <a:pPr>
              <a:lnSpc>
                <a:spcPct val="100000"/>
              </a:lnSpc>
            </a:pPr>
            <a:endParaRPr lang="en-US" sz="1600" dirty="0"/>
          </a:p>
        </p:txBody>
      </p:sp>
      <p:sp>
        <p:nvSpPr>
          <p:cNvPr id="5" name="Shape 3"/>
          <p:cNvSpPr/>
          <p:nvPr/>
        </p:nvSpPr>
        <p:spPr>
          <a:xfrm>
            <a:off x="5813425" y="2110740"/>
            <a:ext cx="5360035" cy="2709545"/>
          </a:xfrm>
          <a:custGeom>
            <a:avLst/>
            <a:gdLst/>
            <a:ahLst/>
            <a:cxnLst/>
            <a:rect l="l" t="t" r="r" b="b"/>
            <a:pathLst>
              <a:path w="5360035" h="2709545">
                <a:moveTo>
                  <a:pt x="4633675" y="2709545"/>
                </a:moveTo>
                <a:lnTo>
                  <a:pt x="0" y="2709545"/>
                </a:lnTo>
                <a:lnTo>
                  <a:pt x="726360" y="0"/>
                </a:lnTo>
                <a:lnTo>
                  <a:pt x="5360035" y="0"/>
                </a:lnTo>
                <a:close/>
              </a:path>
            </a:pathLst>
          </a:custGeom>
          <a:gradFill flip="none" rotWithShape="1">
            <a:gsLst>
              <a:gs pos="0">
                <a:srgbClr val="BCD0F7">
                  <a:alpha val="0"/>
                </a:srgbClr>
              </a:gs>
              <a:gs pos="20000">
                <a:srgbClr val="BCD0F7">
                  <a:alpha val="0"/>
                </a:srgbClr>
              </a:gs>
              <a:gs pos="100000">
                <a:srgbClr val="BCD0F7">
                  <a:alpha val="40000"/>
                </a:srgbClr>
              </a:gs>
            </a:gsLst>
            <a:lin ang="10800000" scaled="1"/>
          </a:gradFill>
          <a:ln/>
        </p:spPr>
      </p:sp>
      <p:sp>
        <p:nvSpPr>
          <p:cNvPr id="6" name="Text 4"/>
          <p:cNvSpPr/>
          <p:nvPr/>
        </p:nvSpPr>
        <p:spPr>
          <a:xfrm>
            <a:off x="5813425" y="2110740"/>
            <a:ext cx="5360035" cy="2709545"/>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5921375" y="2241550"/>
            <a:ext cx="5360035" cy="2709545"/>
          </a:xfrm>
          <a:custGeom>
            <a:avLst/>
            <a:gdLst/>
            <a:ahLst/>
            <a:cxnLst/>
            <a:rect l="l" t="t" r="r" b="b"/>
            <a:pathLst>
              <a:path w="5360035" h="2709545">
                <a:moveTo>
                  <a:pt x="4633675" y="2709545"/>
                </a:moveTo>
                <a:lnTo>
                  <a:pt x="0" y="2709545"/>
                </a:lnTo>
                <a:lnTo>
                  <a:pt x="726360" y="0"/>
                </a:lnTo>
                <a:lnTo>
                  <a:pt x="5360035" y="0"/>
                </a:lnTo>
                <a:close/>
              </a:path>
            </a:pathLst>
          </a:custGeom>
          <a:solidFill>
            <a:srgbClr val="FFFFFF"/>
          </a:solidFill>
          <a:ln w="28575">
            <a:gradFill flip="none" rotWithShape="1">
              <a:gsLst>
                <a:gs pos="0">
                  <a:srgbClr val="BCD0F7">
                    <a:alpha val="0"/>
                  </a:srgbClr>
                </a:gs>
                <a:gs pos="30000">
                  <a:srgbClr val="BCD0F7">
                    <a:alpha val="0"/>
                  </a:srgbClr>
                </a:gs>
                <a:gs pos="100000">
                  <a:srgbClr val="91B1F1"/>
                </a:gs>
              </a:gsLst>
              <a:lin ang="10800000" scaled="1"/>
            </a:gradFill>
            <a:prstDash val="solid"/>
          </a:ln>
        </p:spPr>
      </p:sp>
      <p:sp>
        <p:nvSpPr>
          <p:cNvPr id="8" name="Text 6"/>
          <p:cNvSpPr/>
          <p:nvPr/>
        </p:nvSpPr>
        <p:spPr>
          <a:xfrm>
            <a:off x="5921375" y="2241550"/>
            <a:ext cx="5360035" cy="270954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915670" y="1682115"/>
            <a:ext cx="5360035" cy="2709545"/>
          </a:xfrm>
          <a:custGeom>
            <a:avLst/>
            <a:gdLst/>
            <a:ahLst/>
            <a:cxnLst/>
            <a:rect l="l" t="t" r="r" b="b"/>
            <a:pathLst>
              <a:path w="5360035" h="2709545">
                <a:moveTo>
                  <a:pt x="4633675" y="2709545"/>
                </a:moveTo>
                <a:lnTo>
                  <a:pt x="0" y="2709545"/>
                </a:lnTo>
                <a:lnTo>
                  <a:pt x="726360" y="0"/>
                </a:lnTo>
                <a:lnTo>
                  <a:pt x="5360035" y="0"/>
                </a:lnTo>
                <a:close/>
              </a:path>
            </a:pathLst>
          </a:custGeom>
          <a:gradFill flip="none" rotWithShape="1">
            <a:gsLst>
              <a:gs pos="0">
                <a:srgbClr val="92D1FE">
                  <a:alpha val="0"/>
                </a:srgbClr>
              </a:gs>
              <a:gs pos="20000">
                <a:srgbClr val="92D1FE">
                  <a:alpha val="0"/>
                </a:srgbClr>
              </a:gs>
              <a:gs pos="100000">
                <a:srgbClr val="92D1FE">
                  <a:alpha val="40000"/>
                </a:srgbClr>
              </a:gs>
            </a:gsLst>
            <a:lin ang="0" scaled="1"/>
          </a:gradFill>
          <a:ln/>
        </p:spPr>
      </p:sp>
      <p:sp>
        <p:nvSpPr>
          <p:cNvPr id="10" name="Text 8"/>
          <p:cNvSpPr/>
          <p:nvPr/>
        </p:nvSpPr>
        <p:spPr>
          <a:xfrm>
            <a:off x="915670" y="1682115"/>
            <a:ext cx="5360035" cy="270954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819785" y="1556385"/>
            <a:ext cx="5360035" cy="2709545"/>
          </a:xfrm>
          <a:custGeom>
            <a:avLst/>
            <a:gdLst/>
            <a:ahLst/>
            <a:cxnLst/>
            <a:rect l="l" t="t" r="r" b="b"/>
            <a:pathLst>
              <a:path w="5360035" h="2709545">
                <a:moveTo>
                  <a:pt x="4633675" y="2709545"/>
                </a:moveTo>
                <a:lnTo>
                  <a:pt x="0" y="2709545"/>
                </a:lnTo>
                <a:lnTo>
                  <a:pt x="726360" y="0"/>
                </a:lnTo>
                <a:lnTo>
                  <a:pt x="5360035" y="0"/>
                </a:lnTo>
                <a:close/>
              </a:path>
            </a:pathLst>
          </a:custGeom>
          <a:solidFill>
            <a:srgbClr val="FFFFFF"/>
          </a:solidFill>
          <a:ln w="19050">
            <a:gradFill flip="none" rotWithShape="1">
              <a:gsLst>
                <a:gs pos="0">
                  <a:srgbClr val="92D1FE">
                    <a:alpha val="0"/>
                  </a:srgbClr>
                </a:gs>
                <a:gs pos="30000">
                  <a:srgbClr val="92D1FE">
                    <a:alpha val="0"/>
                  </a:srgbClr>
                </a:gs>
                <a:gs pos="100000">
                  <a:srgbClr val="49B2FE"/>
                </a:gs>
              </a:gsLst>
              <a:lin ang="0" scaled="1"/>
            </a:gradFill>
            <a:prstDash val="solid"/>
          </a:ln>
        </p:spPr>
      </p:sp>
      <p:sp>
        <p:nvSpPr>
          <p:cNvPr id="12" name="Text 10"/>
          <p:cNvSpPr/>
          <p:nvPr/>
        </p:nvSpPr>
        <p:spPr>
          <a:xfrm>
            <a:off x="819785" y="1556385"/>
            <a:ext cx="5360035" cy="270954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4199255" y="1338990"/>
            <a:ext cx="1457325" cy="504006"/>
          </a:xfrm>
          <a:prstGeom prst="parallelogram">
            <a:avLst>
              <a:gd name="adj" fmla="val 20892"/>
            </a:avLst>
          </a:prstGeom>
          <a:solidFill>
            <a:srgbClr val="49B2FE"/>
          </a:solidFill>
          <a:ln/>
        </p:spPr>
      </p:sp>
      <p:sp>
        <p:nvSpPr>
          <p:cNvPr id="14" name="Text 12"/>
          <p:cNvSpPr/>
          <p:nvPr/>
        </p:nvSpPr>
        <p:spPr>
          <a:xfrm>
            <a:off x="4199255" y="1338990"/>
            <a:ext cx="1457325" cy="504006"/>
          </a:xfrm>
          <a:prstGeom prst="rect">
            <a:avLst/>
          </a:prstGeom>
          <a:noFill/>
          <a:ln/>
        </p:spPr>
        <p:txBody>
          <a:bodyPr wrap="square" lIns="45720" tIns="91440" rIns="91440" bIns="45720" rtlCol="0" anchor="ctr"/>
          <a:lstStyle/>
          <a:p>
            <a:pPr algn="ctr">
              <a:lnSpc>
                <a:spcPct val="100000"/>
              </a:lnSpc>
            </a:pPr>
            <a:r>
              <a:rPr lang="en-US" sz="1900" b="1" dirty="0">
                <a:solidFill>
                  <a:srgbClr val="FFFFFF"/>
                </a:solidFill>
                <a:latin typeface="MiSans" pitchFamily="34" charset="0"/>
                <a:ea typeface="MiSans" pitchFamily="34" charset="-122"/>
                <a:cs typeface="MiSans" pitchFamily="34" charset="-120"/>
              </a:rPr>
              <a:t>01</a:t>
            </a:r>
            <a:endParaRPr lang="en-US" sz="1600" dirty="0"/>
          </a:p>
        </p:txBody>
      </p:sp>
      <p:sp>
        <p:nvSpPr>
          <p:cNvPr id="15" name="Text 13"/>
          <p:cNvSpPr/>
          <p:nvPr/>
        </p:nvSpPr>
        <p:spPr>
          <a:xfrm>
            <a:off x="1254760" y="2092325"/>
            <a:ext cx="3806190" cy="369570"/>
          </a:xfrm>
          <a:prstGeom prst="rect">
            <a:avLst/>
          </a:prstGeom>
          <a:noFill/>
          <a:ln/>
        </p:spPr>
        <p:txBody>
          <a:bodyPr wrap="square" lIns="0" tIns="0" rIns="0" bIns="0" rtlCol="0" anchor="t"/>
          <a:lstStyle/>
          <a:p>
            <a:pPr algn="r">
              <a:lnSpc>
                <a:spcPct val="100000"/>
              </a:lnSpc>
            </a:pPr>
            <a:r>
              <a:rPr lang="en-US" sz="1800" b="1" dirty="0">
                <a:solidFill>
                  <a:srgbClr val="000000"/>
                </a:solidFill>
                <a:latin typeface="MiSans" pitchFamily="34" charset="0"/>
                <a:ea typeface="MiSans" pitchFamily="34" charset="-122"/>
                <a:cs typeface="MiSans" pitchFamily="34" charset="-120"/>
              </a:rPr>
              <a:t>High-Volume Outbound Calling</a:t>
            </a:r>
            <a:endParaRPr lang="en-US" sz="1600" dirty="0"/>
          </a:p>
        </p:txBody>
      </p:sp>
      <p:sp>
        <p:nvSpPr>
          <p:cNvPr id="16" name="Text 14"/>
          <p:cNvSpPr/>
          <p:nvPr/>
        </p:nvSpPr>
        <p:spPr>
          <a:xfrm>
            <a:off x="827405" y="2514600"/>
            <a:ext cx="4232910" cy="1332865"/>
          </a:xfrm>
          <a:prstGeom prst="rect">
            <a:avLst/>
          </a:prstGeom>
          <a:noFill/>
          <a:ln/>
        </p:spPr>
        <p:txBody>
          <a:bodyPr wrap="square" lIns="0" tIns="0" rIns="0" bIns="0" rtlCol="0" anchor="t"/>
          <a:lstStyle/>
          <a:p>
            <a:pPr>
              <a:lnSpc>
                <a:spcPct val="130000"/>
              </a:lnSpc>
            </a:pPr>
            <a:r>
              <a:rPr lang="en-US" sz="1400" dirty="0">
                <a:solidFill>
                  <a:srgbClr val="000000"/>
                </a:solidFill>
                <a:latin typeface="MiSans" pitchFamily="34" charset="0"/>
                <a:ea typeface="MiSans" pitchFamily="34" charset="-122"/>
                <a:cs typeface="MiSans" pitchFamily="34" charset="-120"/>
              </a:rPr>
              <a:t>Ideal for outbound call centers processing large lead lists quickly. The multi-column auto-dialer ensures that teams can manage and track their campaigns efficiently, meeting daily targets and improving overall productivity.</a:t>
            </a:r>
            <a:endParaRPr lang="en-US" sz="1600" dirty="0"/>
          </a:p>
        </p:txBody>
      </p:sp>
      <p:sp>
        <p:nvSpPr>
          <p:cNvPr id="17" name="Shape 15"/>
          <p:cNvSpPr/>
          <p:nvPr/>
        </p:nvSpPr>
        <p:spPr>
          <a:xfrm>
            <a:off x="6471285" y="4613685"/>
            <a:ext cx="1457325" cy="504006"/>
          </a:xfrm>
          <a:prstGeom prst="parallelogram">
            <a:avLst>
              <a:gd name="adj" fmla="val 20892"/>
            </a:avLst>
          </a:prstGeom>
          <a:solidFill>
            <a:srgbClr val="2A76EA"/>
          </a:solidFill>
          <a:ln/>
        </p:spPr>
      </p:sp>
      <p:sp>
        <p:nvSpPr>
          <p:cNvPr id="18" name="Text 16"/>
          <p:cNvSpPr/>
          <p:nvPr/>
        </p:nvSpPr>
        <p:spPr>
          <a:xfrm>
            <a:off x="6471285" y="4613685"/>
            <a:ext cx="1457325" cy="504006"/>
          </a:xfrm>
          <a:prstGeom prst="rect">
            <a:avLst/>
          </a:prstGeom>
          <a:noFill/>
          <a:ln/>
        </p:spPr>
        <p:txBody>
          <a:bodyPr wrap="square" lIns="45720" tIns="91440" rIns="91440" bIns="45720" rtlCol="0" anchor="ctr"/>
          <a:lstStyle/>
          <a:p>
            <a:pPr algn="ctr">
              <a:lnSpc>
                <a:spcPct val="100000"/>
              </a:lnSpc>
            </a:pPr>
            <a:r>
              <a:rPr lang="en-US" sz="1900" b="1" dirty="0">
                <a:solidFill>
                  <a:srgbClr val="FFFFFF"/>
                </a:solidFill>
                <a:latin typeface="MiSans" pitchFamily="34" charset="0"/>
                <a:ea typeface="MiSans" pitchFamily="34" charset="-122"/>
                <a:cs typeface="MiSans" pitchFamily="34" charset="-120"/>
              </a:rPr>
              <a:t>02</a:t>
            </a:r>
            <a:endParaRPr lang="en-US" sz="1600" dirty="0"/>
          </a:p>
        </p:txBody>
      </p:sp>
      <p:sp>
        <p:nvSpPr>
          <p:cNvPr id="19" name="Text 17"/>
          <p:cNvSpPr/>
          <p:nvPr/>
        </p:nvSpPr>
        <p:spPr>
          <a:xfrm>
            <a:off x="6994525" y="2595245"/>
            <a:ext cx="3806825" cy="369570"/>
          </a:xfrm>
          <a:prstGeom prst="rect">
            <a:avLst/>
          </a:prstGeom>
          <a:noFill/>
          <a:ln/>
        </p:spPr>
        <p:txBody>
          <a:bodyPr wrap="square" lIns="0" tIns="0" rIns="0" bIns="0" rtlCol="0" anchor="t"/>
          <a:lstStyle/>
          <a:p>
            <a:pPr>
              <a:lnSpc>
                <a:spcPct val="100000"/>
              </a:lnSpc>
            </a:pPr>
            <a:r>
              <a:rPr lang="en-US" sz="1800" b="1" dirty="0">
                <a:solidFill>
                  <a:srgbClr val="000000"/>
                </a:solidFill>
                <a:latin typeface="MiSans" pitchFamily="34" charset="0"/>
                <a:ea typeface="MiSans" pitchFamily="34" charset="-122"/>
                <a:cs typeface="MiSans" pitchFamily="34" charset="-120"/>
              </a:rPr>
              <a:t>Telecaller Team Coordination</a:t>
            </a:r>
            <a:endParaRPr lang="en-US" sz="1600" dirty="0"/>
          </a:p>
        </p:txBody>
      </p:sp>
      <p:sp>
        <p:nvSpPr>
          <p:cNvPr id="20" name="Text 18"/>
          <p:cNvSpPr/>
          <p:nvPr/>
        </p:nvSpPr>
        <p:spPr>
          <a:xfrm>
            <a:off x="6995160" y="3017520"/>
            <a:ext cx="4233600" cy="1450578"/>
          </a:xfrm>
          <a:prstGeom prst="rect">
            <a:avLst/>
          </a:prstGeom>
          <a:noFill/>
          <a:ln/>
        </p:spPr>
        <p:txBody>
          <a:bodyPr wrap="square" lIns="0" tIns="0" rIns="0" bIns="0" rtlCol="0" anchor="t">
            <a:spAutoFit/>
          </a:bodyPr>
          <a:lstStyle/>
          <a:p>
            <a:pPr>
              <a:lnSpc>
                <a:spcPct val="130000"/>
              </a:lnSpc>
            </a:pPr>
            <a:r>
              <a:rPr lang="en-US" sz="1400" dirty="0">
                <a:solidFill>
                  <a:srgbClr val="000000"/>
                </a:solidFill>
                <a:latin typeface="MiSans" pitchFamily="34" charset="0"/>
                <a:ea typeface="MiSans" pitchFamily="34" charset="-122"/>
                <a:cs typeface="MiSans" pitchFamily="34" charset="-120"/>
              </a:rPr>
              <a:t>Streamlines daily call targets and reporting for telecaller teams. The LMS provides a centralized platform for lead allocation and progress tracking, ensuring smooth coordination and enhanced team performance.</a:t>
            </a:r>
            <a:endParaRPr lang="en-US" sz="16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05</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Latest Updates</a:t>
            </a:r>
            <a:endParaRPr lang="en-US"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35" y="-1905"/>
            <a:ext cx="4740275" cy="6859905"/>
          </a:xfrm>
          <a:prstGeom prst="rect">
            <a:avLst/>
          </a:prstGeom>
          <a:gradFill flip="none" rotWithShape="1">
            <a:gsLst>
              <a:gs pos="0">
                <a:srgbClr val="49B2FE"/>
              </a:gs>
              <a:gs pos="100000">
                <a:srgbClr val="1552E8"/>
              </a:gs>
            </a:gsLst>
            <a:lin ang="18900000" scaled="1"/>
          </a:gradFill>
          <a:ln/>
        </p:spPr>
      </p:sp>
      <p:sp>
        <p:nvSpPr>
          <p:cNvPr id="3" name="Text 1"/>
          <p:cNvSpPr/>
          <p:nvPr/>
        </p:nvSpPr>
        <p:spPr>
          <a:xfrm>
            <a:off x="-635" y="-1905"/>
            <a:ext cx="4740275" cy="6859905"/>
          </a:xfrm>
          <a:prstGeom prst="rect">
            <a:avLst/>
          </a:prstGeom>
          <a:noFill/>
          <a:ln/>
        </p:spPr>
        <p:txBody>
          <a:bodyPr wrap="square" lIns="45720" tIns="91440" rIns="91440" bIns="45720" rtlCol="0" anchor="ctr"/>
          <a:lstStyle/>
          <a:p>
            <a:pPr>
              <a:lnSpc>
                <a:spcPct val="100000"/>
              </a:lnSpc>
            </a:pPr>
            <a:endParaRPr lang="en-US" sz="1600" dirty="0"/>
          </a:p>
        </p:txBody>
      </p:sp>
      <p:pic>
        <p:nvPicPr>
          <p:cNvPr id="4" name="Image 0" descr="https://kimi-img.moonshot.cn/pub/slides/slides_tmpl/image/25-09-02-14:36:47-d2r90vpe3tpg8rchuqi0.jpg"/>
          <p:cNvPicPr>
            <a:picLocks noChangeAspect="1"/>
          </p:cNvPicPr>
          <p:nvPr/>
        </p:nvPicPr>
        <p:blipFill>
          <a:blip r:embed="rId3"/>
          <a:srcRect l="44049" r="21872"/>
          <a:stretch/>
        </p:blipFill>
        <p:spPr>
          <a:xfrm>
            <a:off x="0" y="0"/>
            <a:ext cx="4723765" cy="6860540"/>
          </a:xfrm>
          <a:prstGeom prst="rect">
            <a:avLst/>
          </a:prstGeom>
        </p:spPr>
      </p:pic>
      <p:sp>
        <p:nvSpPr>
          <p:cNvPr id="5" name="Shape 2"/>
          <p:cNvSpPr/>
          <p:nvPr/>
        </p:nvSpPr>
        <p:spPr>
          <a:xfrm>
            <a:off x="406400" y="1508760"/>
            <a:ext cx="3535680" cy="4556760"/>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3"/>
          <p:cNvSpPr/>
          <p:nvPr/>
        </p:nvSpPr>
        <p:spPr>
          <a:xfrm>
            <a:off x="406400" y="1508760"/>
            <a:ext cx="3535680" cy="4556760"/>
          </a:xfrm>
          <a:prstGeom prst="rect">
            <a:avLst/>
          </a:prstGeom>
          <a:noFill/>
          <a:ln/>
        </p:spPr>
        <p:txBody>
          <a:bodyPr wrap="square" lIns="45720" tIns="91440" rIns="91440" bIns="45720" rtlCol="0" anchor="ctr"/>
          <a:lstStyle/>
          <a:p>
            <a:pPr>
              <a:lnSpc>
                <a:spcPct val="100000"/>
              </a:lnSpc>
            </a:pPr>
            <a:endParaRPr lang="en-US" sz="1600" dirty="0"/>
          </a:p>
        </p:txBody>
      </p:sp>
      <p:sp>
        <p:nvSpPr>
          <p:cNvPr id="7" name="Text 4"/>
          <p:cNvSpPr/>
          <p:nvPr/>
        </p:nvSpPr>
        <p:spPr>
          <a:xfrm>
            <a:off x="325120" y="319405"/>
            <a:ext cx="4144010" cy="920750"/>
          </a:xfrm>
          <a:prstGeom prst="rect">
            <a:avLst/>
          </a:prstGeom>
          <a:noFill/>
          <a:ln/>
        </p:spPr>
        <p:txBody>
          <a:bodyPr wrap="square" lIns="91440" tIns="45720" rIns="91440" bIns="45720" rtlCol="0" anchor="t">
            <a:spAutoFit/>
          </a:bodyPr>
          <a:lstStyle/>
          <a:p>
            <a:pPr>
              <a:lnSpc>
                <a:spcPct val="100000"/>
              </a:lnSpc>
            </a:pPr>
            <a:r>
              <a:rPr lang="en-US" sz="2800" b="1" dirty="0">
                <a:solidFill>
                  <a:srgbClr val="FFFFFF"/>
                </a:solidFill>
                <a:latin typeface="MiSans" pitchFamily="34" charset="0"/>
                <a:ea typeface="MiSans" pitchFamily="34" charset="-122"/>
                <a:cs typeface="MiSans" pitchFamily="34" charset="-120"/>
              </a:rPr>
              <a:t>Version Releases &amp; Demo Access</a:t>
            </a:r>
            <a:endParaRPr lang="en-US" sz="1600" dirty="0"/>
          </a:p>
        </p:txBody>
      </p:sp>
      <p:sp>
        <p:nvSpPr>
          <p:cNvPr id="8" name="Shape 5"/>
          <p:cNvSpPr/>
          <p:nvPr/>
        </p:nvSpPr>
        <p:spPr>
          <a:xfrm>
            <a:off x="568325" y="2587625"/>
            <a:ext cx="3178810" cy="0"/>
          </a:xfrm>
          <a:prstGeom prst="line">
            <a:avLst/>
          </a:prstGeom>
          <a:noFill/>
          <a:ln w="31750">
            <a:solidFill>
              <a:srgbClr val="49B2FE"/>
            </a:solidFill>
            <a:prstDash val="solid"/>
            <a:headEnd type="none"/>
            <a:tailEnd type="none"/>
          </a:ln>
        </p:spPr>
      </p:sp>
      <p:sp>
        <p:nvSpPr>
          <p:cNvPr id="9" name="Shape 6"/>
          <p:cNvSpPr/>
          <p:nvPr/>
        </p:nvSpPr>
        <p:spPr>
          <a:xfrm>
            <a:off x="568325" y="2498725"/>
            <a:ext cx="3178810" cy="0"/>
          </a:xfrm>
          <a:prstGeom prst="line">
            <a:avLst/>
          </a:prstGeom>
          <a:noFill/>
          <a:ln w="12700">
            <a:solidFill>
              <a:srgbClr val="49B2FE"/>
            </a:solidFill>
            <a:prstDash val="solid"/>
            <a:headEnd type="none"/>
            <a:tailEnd type="none"/>
          </a:ln>
        </p:spPr>
      </p:sp>
      <p:sp>
        <p:nvSpPr>
          <p:cNvPr id="10" name="Shape 7"/>
          <p:cNvSpPr/>
          <p:nvPr/>
        </p:nvSpPr>
        <p:spPr>
          <a:xfrm>
            <a:off x="5000625" y="1233805"/>
            <a:ext cx="6316980" cy="190563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1" name="Text 8"/>
          <p:cNvSpPr/>
          <p:nvPr/>
        </p:nvSpPr>
        <p:spPr>
          <a:xfrm>
            <a:off x="5000625" y="1233805"/>
            <a:ext cx="6316980" cy="1905635"/>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9"/>
          <p:cNvSpPr/>
          <p:nvPr/>
        </p:nvSpPr>
        <p:spPr>
          <a:xfrm rot="5400000">
            <a:off x="5269230" y="1395095"/>
            <a:ext cx="271145" cy="252730"/>
          </a:xfrm>
          <a:prstGeom prst="triangle">
            <a:avLst/>
          </a:prstGeom>
          <a:solidFill>
            <a:srgbClr val="018EF4"/>
          </a:solidFill>
          <a:ln/>
        </p:spPr>
      </p:sp>
      <p:sp>
        <p:nvSpPr>
          <p:cNvPr id="13" name="Text 10"/>
          <p:cNvSpPr/>
          <p:nvPr/>
        </p:nvSpPr>
        <p:spPr>
          <a:xfrm rot="5400000">
            <a:off x="5269230" y="1395095"/>
            <a:ext cx="271145" cy="25273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1"/>
          <p:cNvSpPr/>
          <p:nvPr/>
        </p:nvSpPr>
        <p:spPr>
          <a:xfrm>
            <a:off x="5000625" y="3707765"/>
            <a:ext cx="6316980" cy="190563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5" name="Text 12"/>
          <p:cNvSpPr/>
          <p:nvPr/>
        </p:nvSpPr>
        <p:spPr>
          <a:xfrm>
            <a:off x="5000625" y="3707765"/>
            <a:ext cx="6316980" cy="1905635"/>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3"/>
          <p:cNvSpPr/>
          <p:nvPr/>
        </p:nvSpPr>
        <p:spPr>
          <a:xfrm rot="5400000">
            <a:off x="5269230" y="3869055"/>
            <a:ext cx="271145" cy="252730"/>
          </a:xfrm>
          <a:prstGeom prst="triangle">
            <a:avLst/>
          </a:prstGeom>
          <a:solidFill>
            <a:srgbClr val="018EF4"/>
          </a:solidFill>
          <a:ln/>
        </p:spPr>
      </p:sp>
      <p:sp>
        <p:nvSpPr>
          <p:cNvPr id="17" name="Text 14"/>
          <p:cNvSpPr/>
          <p:nvPr/>
        </p:nvSpPr>
        <p:spPr>
          <a:xfrm rot="5400000">
            <a:off x="5269230" y="3869055"/>
            <a:ext cx="271145" cy="25273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Text 15"/>
          <p:cNvSpPr/>
          <p:nvPr/>
        </p:nvSpPr>
        <p:spPr>
          <a:xfrm>
            <a:off x="568325" y="1746250"/>
            <a:ext cx="3178810"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000000"/>
                </a:solidFill>
                <a:latin typeface="MiSans" pitchFamily="34" charset="0"/>
                <a:ea typeface="MiSans" pitchFamily="34" charset="-122"/>
                <a:cs typeface="MiSans" pitchFamily="34" charset="-120"/>
              </a:rPr>
              <a:t>Version Updates</a:t>
            </a:r>
            <a:endParaRPr lang="en-US" sz="1600" dirty="0"/>
          </a:p>
        </p:txBody>
      </p:sp>
      <p:sp>
        <p:nvSpPr>
          <p:cNvPr id="19" name="Text 16"/>
          <p:cNvSpPr/>
          <p:nvPr/>
        </p:nvSpPr>
        <p:spPr>
          <a:xfrm>
            <a:off x="568960" y="2661920"/>
            <a:ext cx="3182620" cy="3071813"/>
          </a:xfrm>
          <a:prstGeom prst="rect">
            <a:avLst/>
          </a:prstGeom>
          <a:noFill/>
          <a:ln/>
        </p:spPr>
        <p:txBody>
          <a:bodyPr wrap="square" lIns="91440" tIns="45720" rIns="91440" bIns="45720" rtlCol="0" anchor="t">
            <a:spAutoFit/>
          </a:bodyPr>
          <a:lstStyle/>
          <a:p>
            <a:pPr>
              <a:lnSpc>
                <a:spcPct val="140000"/>
              </a:lnSpc>
            </a:pPr>
            <a:r>
              <a:rPr lang="en-US" sz="1600" dirty="0">
                <a:solidFill>
                  <a:srgbClr val="000000"/>
                </a:solidFill>
                <a:latin typeface="MiSans" pitchFamily="34" charset="0"/>
                <a:ea typeface="MiSans" pitchFamily="34" charset="-122"/>
                <a:cs typeface="MiSans" pitchFamily="34" charset="-120"/>
              </a:rPr>
              <a:t>We are excited to announce the release of Standalone Auto Dialer Android Version 1.3 and Multi-Column Auto Dialer Desktop Version 1.0 and Android Version 1.0. These updates bring enhanced features and improved performance.</a:t>
            </a:r>
            <a:endParaRPr lang="en-US" sz="1600" dirty="0"/>
          </a:p>
        </p:txBody>
      </p:sp>
      <p:sp>
        <p:nvSpPr>
          <p:cNvPr id="20" name="Text 17"/>
          <p:cNvSpPr/>
          <p:nvPr/>
        </p:nvSpPr>
        <p:spPr>
          <a:xfrm>
            <a:off x="5586095" y="1362710"/>
            <a:ext cx="5475605"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LMS Demo Access</a:t>
            </a:r>
            <a:endParaRPr lang="en-US" sz="1600" dirty="0"/>
          </a:p>
        </p:txBody>
      </p:sp>
      <p:sp>
        <p:nvSpPr>
          <p:cNvPr id="21" name="Text 18"/>
          <p:cNvSpPr/>
          <p:nvPr/>
        </p:nvSpPr>
        <p:spPr>
          <a:xfrm>
            <a:off x="5163185" y="1706245"/>
            <a:ext cx="5905500" cy="895945"/>
          </a:xfrm>
          <a:prstGeom prst="rect">
            <a:avLst/>
          </a:prstGeom>
          <a:noFill/>
          <a:ln/>
        </p:spPr>
        <p:txBody>
          <a:bodyPr wrap="square" lIns="91440" tIns="45720" rIns="91440" bIns="45720" rtlCol="0" anchor="t">
            <a:spAutoFit/>
          </a:bodyPr>
          <a:lstStyle/>
          <a:p>
            <a:pPr>
              <a:lnSpc>
                <a:spcPct val="140000"/>
              </a:lnSpc>
            </a:pPr>
            <a:r>
              <a:rPr lang="en-US" sz="1400" dirty="0">
                <a:solidFill>
                  <a:srgbClr val="000000"/>
                </a:solidFill>
                <a:latin typeface="MiSans" pitchFamily="34" charset="0"/>
                <a:ea typeface="MiSans" pitchFamily="34" charset="-122"/>
                <a:cs typeface="MiSans" pitchFamily="34" charset="-120"/>
              </a:rPr>
              <a:t>Experience our Lead Management System with admin and staff demo access. Admin credentials are admin/admin123, and staff credentials are staff/staff321. Try it out at the provided LMS link.</a:t>
            </a:r>
            <a:endParaRPr lang="en-US" sz="1600" dirty="0"/>
          </a:p>
        </p:txBody>
      </p:sp>
      <p:sp>
        <p:nvSpPr>
          <p:cNvPr id="22" name="Text 19"/>
          <p:cNvSpPr/>
          <p:nvPr/>
        </p:nvSpPr>
        <p:spPr>
          <a:xfrm>
            <a:off x="5586095" y="3836670"/>
            <a:ext cx="5475605"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NDNC/DND Demo</a:t>
            </a:r>
            <a:endParaRPr lang="en-US" sz="1600" dirty="0"/>
          </a:p>
        </p:txBody>
      </p:sp>
      <p:sp>
        <p:nvSpPr>
          <p:cNvPr id="23" name="Text 20"/>
          <p:cNvSpPr/>
          <p:nvPr/>
        </p:nvSpPr>
        <p:spPr>
          <a:xfrm>
            <a:off x="5163185" y="4180205"/>
            <a:ext cx="5905500" cy="895945"/>
          </a:xfrm>
          <a:prstGeom prst="rect">
            <a:avLst/>
          </a:prstGeom>
          <a:noFill/>
          <a:ln/>
        </p:spPr>
        <p:txBody>
          <a:bodyPr wrap="square" lIns="91440" tIns="45720" rIns="91440" bIns="45720" rtlCol="0" anchor="t">
            <a:spAutoFit/>
          </a:bodyPr>
          <a:lstStyle/>
          <a:p>
            <a:pPr>
              <a:lnSpc>
                <a:spcPct val="140000"/>
              </a:lnSpc>
            </a:pPr>
            <a:r>
              <a:rPr lang="en-US" sz="1400" dirty="0">
                <a:solidFill>
                  <a:srgbClr val="000000"/>
                </a:solidFill>
                <a:latin typeface="MiSans" pitchFamily="34" charset="0"/>
                <a:ea typeface="MiSans" pitchFamily="34" charset="-122"/>
                <a:cs typeface="MiSans" pitchFamily="34" charset="-120"/>
              </a:rPr>
              <a:t>Test our NDNC/DND scrubbing solution with demo/demo123. Access the demo through the provided links and see how our system ensures compliance and efficiency in your outbound campaigns.</a:t>
            </a:r>
            <a:endParaRPr lang="en-US" sz="1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06</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Company Snapshot</a:t>
            </a:r>
            <a:endParaRPr lang="en-US" sz="1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85800" y="332105"/>
            <a:ext cx="979995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About CallCenterSoftware.co.in</a:t>
            </a:r>
            <a:endParaRPr lang="en-US" sz="1600" dirty="0"/>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a:ln/>
        </p:spPr>
      </p:sp>
      <p:sp>
        <p:nvSpPr>
          <p:cNvPr id="4" name="Text 2"/>
          <p:cNvSpPr/>
          <p:nvPr/>
        </p:nvSpPr>
        <p:spPr>
          <a:xfrm>
            <a:off x="318" y="6286500"/>
            <a:ext cx="12191365" cy="571500"/>
          </a:xfrm>
          <a:prstGeom prst="rect">
            <a:avLst/>
          </a:prstGeom>
          <a:noFill/>
          <a:ln/>
        </p:spPr>
        <p:txBody>
          <a:bodyPr wrap="square" lIns="45720" tIns="91440" rIns="91440" bIns="45720" rtlCol="0" anchor="ctr"/>
          <a:lstStyle/>
          <a:p>
            <a:pPr>
              <a:lnSpc>
                <a:spcPct val="100000"/>
              </a:lnSpc>
            </a:pPr>
            <a:endParaRPr lang="en-US" sz="1600" dirty="0"/>
          </a:p>
        </p:txBody>
      </p:sp>
      <p:sp>
        <p:nvSpPr>
          <p:cNvPr id="5" name="Shape 3"/>
          <p:cNvSpPr/>
          <p:nvPr/>
        </p:nvSpPr>
        <p:spPr>
          <a:xfrm rot="21360000">
            <a:off x="860425" y="1380490"/>
            <a:ext cx="4177665" cy="1917065"/>
          </a:xfrm>
          <a:prstGeom prst="roundRect">
            <a:avLst/>
          </a:prstGeom>
          <a:gradFill flip="none" rotWithShape="1">
            <a:gsLst>
              <a:gs pos="0">
                <a:srgbClr val="49B2FE"/>
              </a:gs>
              <a:gs pos="100000">
                <a:srgbClr val="1552E8"/>
              </a:gs>
            </a:gsLst>
            <a:lin ang="18900000" scaled="1"/>
          </a:gradFill>
          <a:ln/>
        </p:spPr>
      </p:sp>
      <p:sp>
        <p:nvSpPr>
          <p:cNvPr id="6" name="Text 4"/>
          <p:cNvSpPr/>
          <p:nvPr/>
        </p:nvSpPr>
        <p:spPr>
          <a:xfrm rot="21360000">
            <a:off x="860425" y="1380490"/>
            <a:ext cx="4177665" cy="1917065"/>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958850" y="1407160"/>
            <a:ext cx="4714240" cy="2163445"/>
          </a:xfrm>
          <a:prstGeom prst="roundRect">
            <a:avLst>
              <a:gd name="adj" fmla="val 10334"/>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8" name="Text 6"/>
          <p:cNvSpPr/>
          <p:nvPr/>
        </p:nvSpPr>
        <p:spPr>
          <a:xfrm>
            <a:off x="958850" y="1407160"/>
            <a:ext cx="4714240" cy="216344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rot="21360000">
            <a:off x="6443345" y="1380490"/>
            <a:ext cx="4177665" cy="1917065"/>
          </a:xfrm>
          <a:prstGeom prst="roundRect">
            <a:avLst/>
          </a:prstGeom>
          <a:gradFill flip="none" rotWithShape="1">
            <a:gsLst>
              <a:gs pos="0">
                <a:srgbClr val="49B2FE"/>
              </a:gs>
              <a:gs pos="100000">
                <a:srgbClr val="1552E8"/>
              </a:gs>
            </a:gsLst>
            <a:lin ang="18900000" scaled="1"/>
          </a:gradFill>
          <a:ln/>
        </p:spPr>
      </p:sp>
      <p:sp>
        <p:nvSpPr>
          <p:cNvPr id="10" name="Text 8"/>
          <p:cNvSpPr/>
          <p:nvPr/>
        </p:nvSpPr>
        <p:spPr>
          <a:xfrm rot="21360000">
            <a:off x="6443345" y="1380490"/>
            <a:ext cx="4177665" cy="191706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6541770" y="1407160"/>
            <a:ext cx="4714240" cy="2163445"/>
          </a:xfrm>
          <a:prstGeom prst="roundRect">
            <a:avLst>
              <a:gd name="adj" fmla="val 10334"/>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2" name="Text 10"/>
          <p:cNvSpPr/>
          <p:nvPr/>
        </p:nvSpPr>
        <p:spPr>
          <a:xfrm>
            <a:off x="6541770" y="1407160"/>
            <a:ext cx="4714240" cy="216344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rot="21360000">
            <a:off x="860425" y="3900170"/>
            <a:ext cx="4177665" cy="1917065"/>
          </a:xfrm>
          <a:prstGeom prst="roundRect">
            <a:avLst/>
          </a:prstGeom>
          <a:gradFill flip="none" rotWithShape="1">
            <a:gsLst>
              <a:gs pos="0">
                <a:srgbClr val="49B2FE"/>
              </a:gs>
              <a:gs pos="100000">
                <a:srgbClr val="1552E8"/>
              </a:gs>
            </a:gsLst>
            <a:lin ang="18900000" scaled="1"/>
          </a:gradFill>
          <a:ln/>
        </p:spPr>
      </p:sp>
      <p:sp>
        <p:nvSpPr>
          <p:cNvPr id="14" name="Text 12"/>
          <p:cNvSpPr/>
          <p:nvPr/>
        </p:nvSpPr>
        <p:spPr>
          <a:xfrm rot="21360000">
            <a:off x="860425" y="3900170"/>
            <a:ext cx="4177665" cy="1917065"/>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958850" y="3926840"/>
            <a:ext cx="4714240" cy="2163445"/>
          </a:xfrm>
          <a:prstGeom prst="roundRect">
            <a:avLst>
              <a:gd name="adj" fmla="val 10334"/>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6" name="Text 14"/>
          <p:cNvSpPr/>
          <p:nvPr/>
        </p:nvSpPr>
        <p:spPr>
          <a:xfrm>
            <a:off x="958850" y="3926840"/>
            <a:ext cx="4714240" cy="2163445"/>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rot="21360000">
            <a:off x="6443345" y="3900170"/>
            <a:ext cx="4177665" cy="1917065"/>
          </a:xfrm>
          <a:prstGeom prst="roundRect">
            <a:avLst/>
          </a:prstGeom>
          <a:gradFill flip="none" rotWithShape="1">
            <a:gsLst>
              <a:gs pos="0">
                <a:srgbClr val="49B2FE"/>
              </a:gs>
              <a:gs pos="100000">
                <a:srgbClr val="1552E8"/>
              </a:gs>
            </a:gsLst>
            <a:lin ang="18900000" scaled="1"/>
          </a:gradFill>
          <a:ln/>
        </p:spPr>
      </p:sp>
      <p:sp>
        <p:nvSpPr>
          <p:cNvPr id="18" name="Text 16"/>
          <p:cNvSpPr/>
          <p:nvPr/>
        </p:nvSpPr>
        <p:spPr>
          <a:xfrm rot="21360000">
            <a:off x="6443345" y="3900170"/>
            <a:ext cx="4177665" cy="1917065"/>
          </a:xfrm>
          <a:prstGeom prst="rect">
            <a:avLst/>
          </a:prstGeom>
          <a:noFill/>
          <a:ln/>
        </p:spPr>
        <p:txBody>
          <a:bodyPr wrap="square" lIns="45720" tIns="91440" rIns="91440" bIns="45720" rtlCol="0" anchor="ctr"/>
          <a:lstStyle/>
          <a:p>
            <a:pPr>
              <a:lnSpc>
                <a:spcPct val="100000"/>
              </a:lnSpc>
            </a:pPr>
            <a:endParaRPr lang="en-US" sz="1600" dirty="0"/>
          </a:p>
        </p:txBody>
      </p:sp>
      <p:sp>
        <p:nvSpPr>
          <p:cNvPr id="19" name="Shape 17"/>
          <p:cNvSpPr/>
          <p:nvPr/>
        </p:nvSpPr>
        <p:spPr>
          <a:xfrm>
            <a:off x="6541770" y="3926840"/>
            <a:ext cx="4714240" cy="2163445"/>
          </a:xfrm>
          <a:prstGeom prst="roundRect">
            <a:avLst>
              <a:gd name="adj" fmla="val 10334"/>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20" name="Text 18"/>
          <p:cNvSpPr/>
          <p:nvPr/>
        </p:nvSpPr>
        <p:spPr>
          <a:xfrm>
            <a:off x="6541770" y="3926840"/>
            <a:ext cx="4714240" cy="2163445"/>
          </a:xfrm>
          <a:prstGeom prst="rect">
            <a:avLst/>
          </a:prstGeom>
          <a:noFill/>
          <a:ln/>
        </p:spPr>
        <p:txBody>
          <a:bodyPr wrap="square" lIns="45720" tIns="91440" rIns="91440" bIns="45720" rtlCol="0" anchor="ctr"/>
          <a:lstStyle/>
          <a:p>
            <a:pPr>
              <a:lnSpc>
                <a:spcPct val="100000"/>
              </a:lnSpc>
            </a:pPr>
            <a:endParaRPr lang="en-US" sz="1600" dirty="0"/>
          </a:p>
        </p:txBody>
      </p:sp>
      <p:sp>
        <p:nvSpPr>
          <p:cNvPr id="21" name="Text 19"/>
          <p:cNvSpPr/>
          <p:nvPr/>
        </p:nvSpPr>
        <p:spPr>
          <a:xfrm>
            <a:off x="1217930" y="1621155"/>
            <a:ext cx="431800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15FA3"/>
                </a:solidFill>
                <a:latin typeface="MiSans" pitchFamily="34" charset="0"/>
                <a:ea typeface="MiSans" pitchFamily="34" charset="-122"/>
                <a:cs typeface="MiSans" pitchFamily="34" charset="-120"/>
              </a:rPr>
              <a:t>Company Overview</a:t>
            </a:r>
            <a:endParaRPr lang="en-US" sz="1600" dirty="0"/>
          </a:p>
        </p:txBody>
      </p:sp>
      <p:sp>
        <p:nvSpPr>
          <p:cNvPr id="22" name="Text 20"/>
          <p:cNvSpPr/>
          <p:nvPr/>
        </p:nvSpPr>
        <p:spPr>
          <a:xfrm>
            <a:off x="1198880" y="2018665"/>
            <a:ext cx="4394200" cy="1406922"/>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CallCenterSoftware.co.in is designed by Bonrix Software Systems, a leading provider of advanced mobile auto-dialer solutions. Our mission is to deliver efficient lead management tools backed by Bonrix CRM.</a:t>
            </a:r>
            <a:endParaRPr lang="en-US" sz="1600" dirty="0"/>
          </a:p>
        </p:txBody>
      </p:sp>
      <p:sp>
        <p:nvSpPr>
          <p:cNvPr id="23" name="Text 21"/>
          <p:cNvSpPr/>
          <p:nvPr/>
        </p:nvSpPr>
        <p:spPr>
          <a:xfrm>
            <a:off x="1217930" y="4140835"/>
            <a:ext cx="431800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15FA3"/>
                </a:solidFill>
                <a:latin typeface="MiSans" pitchFamily="34" charset="0"/>
                <a:ea typeface="MiSans" pitchFamily="34" charset="-122"/>
                <a:cs typeface="MiSans" pitchFamily="34" charset="-120"/>
              </a:rPr>
              <a:t>Core Services</a:t>
            </a:r>
            <a:endParaRPr lang="en-US" sz="1600" dirty="0"/>
          </a:p>
        </p:txBody>
      </p:sp>
      <p:sp>
        <p:nvSpPr>
          <p:cNvPr id="24" name="Text 22"/>
          <p:cNvSpPr/>
          <p:nvPr/>
        </p:nvSpPr>
        <p:spPr>
          <a:xfrm>
            <a:off x="1198880" y="4538345"/>
            <a:ext cx="4394200" cy="1406922"/>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We offer a range of services including auto-dialer apps for Android and desktop, Lead Management System (LMS), NDNC/DND scrubbing, and CTI solutions. Our comprehensive suite is designed to meet all your telecalling needs.</a:t>
            </a:r>
            <a:endParaRPr lang="en-US" sz="1600" dirty="0"/>
          </a:p>
        </p:txBody>
      </p:sp>
      <p:sp>
        <p:nvSpPr>
          <p:cNvPr id="25" name="Text 23"/>
          <p:cNvSpPr/>
          <p:nvPr/>
        </p:nvSpPr>
        <p:spPr>
          <a:xfrm>
            <a:off x="6800850" y="1621155"/>
            <a:ext cx="431800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15FA3"/>
                </a:solidFill>
                <a:latin typeface="MiSans" pitchFamily="34" charset="0"/>
                <a:ea typeface="MiSans" pitchFamily="34" charset="-122"/>
                <a:cs typeface="MiSans" pitchFamily="34" charset="-120"/>
              </a:rPr>
              <a:t>Contact Information</a:t>
            </a:r>
            <a:endParaRPr lang="en-US" sz="1600" dirty="0"/>
          </a:p>
        </p:txBody>
      </p:sp>
      <p:sp>
        <p:nvSpPr>
          <p:cNvPr id="26" name="Text 24"/>
          <p:cNvSpPr/>
          <p:nvPr/>
        </p:nvSpPr>
        <p:spPr>
          <a:xfrm>
            <a:off x="6781800" y="2018665"/>
            <a:ext cx="4394200" cy="844153"/>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For more information, contact us at info@bonrix.net or call us at +91-9426045500 or +91-9429045500. Our team is ready to assist you with any inquiries.</a:t>
            </a:r>
            <a:endParaRPr lang="en-US" sz="1600" dirty="0"/>
          </a:p>
        </p:txBody>
      </p:sp>
      <p:sp>
        <p:nvSpPr>
          <p:cNvPr id="27" name="Text 25"/>
          <p:cNvSpPr/>
          <p:nvPr/>
        </p:nvSpPr>
        <p:spPr>
          <a:xfrm>
            <a:off x="6800850" y="4140835"/>
            <a:ext cx="431800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15FA3"/>
                </a:solidFill>
                <a:latin typeface="MiSans" pitchFamily="34" charset="0"/>
                <a:ea typeface="MiSans" pitchFamily="34" charset="-122"/>
                <a:cs typeface="MiSans" pitchFamily="34" charset="-120"/>
              </a:rPr>
              <a:t>Company Address</a:t>
            </a:r>
            <a:endParaRPr lang="en-US" sz="1600" dirty="0"/>
          </a:p>
        </p:txBody>
      </p:sp>
      <p:sp>
        <p:nvSpPr>
          <p:cNvPr id="28" name="Text 26"/>
          <p:cNvSpPr/>
          <p:nvPr/>
        </p:nvSpPr>
        <p:spPr>
          <a:xfrm>
            <a:off x="6781800" y="4538345"/>
            <a:ext cx="4394200" cy="1125538"/>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Visit us at our headquarters located at A-801, Samudra Complex, Near Klassic Gold Hotel, Off C.G. Road, Ahmedabad, Gujarat, India. We look forward to serving you.</a:t>
            </a:r>
            <a:endParaRPr lang="en-US" sz="16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07</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Next Steps</a:t>
            </a:r>
            <a:endParaRPr lang="en-US" sz="16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603885"/>
            <a:ext cx="979995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Adoption &amp; Contact Path</a:t>
            </a:r>
            <a:endParaRPr lang="en-US" sz="1600" dirty="0"/>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a:ln/>
        </p:spPr>
      </p:sp>
      <p:sp>
        <p:nvSpPr>
          <p:cNvPr id="4" name="Text 2"/>
          <p:cNvSpPr/>
          <p:nvPr/>
        </p:nvSpPr>
        <p:spPr>
          <a:xfrm>
            <a:off x="318" y="6286500"/>
            <a:ext cx="12191365" cy="571500"/>
          </a:xfrm>
          <a:prstGeom prst="rect">
            <a:avLst/>
          </a:prstGeom>
          <a:noFill/>
          <a:ln/>
        </p:spPr>
        <p:txBody>
          <a:bodyPr wrap="square" lIns="45720" tIns="91440" rIns="91440" bIns="45720" rtlCol="0" anchor="ctr"/>
          <a:lstStyle/>
          <a:p>
            <a:pPr>
              <a:lnSpc>
                <a:spcPct val="100000"/>
              </a:lnSpc>
            </a:pPr>
            <a:endParaRPr lang="en-US" sz="1600" dirty="0"/>
          </a:p>
        </p:txBody>
      </p:sp>
      <p:sp>
        <p:nvSpPr>
          <p:cNvPr id="5" name="Shape 3"/>
          <p:cNvSpPr/>
          <p:nvPr/>
        </p:nvSpPr>
        <p:spPr>
          <a:xfrm>
            <a:off x="1506220" y="1386205"/>
            <a:ext cx="4297680" cy="4450080"/>
          </a:xfrm>
          <a:prstGeom prst="roundRect">
            <a:avLst>
              <a:gd name="adj" fmla="val 4018"/>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4"/>
          <p:cNvSpPr/>
          <p:nvPr/>
        </p:nvSpPr>
        <p:spPr>
          <a:xfrm>
            <a:off x="1506220" y="1386205"/>
            <a:ext cx="4297680" cy="4450080"/>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6388100" y="1386205"/>
            <a:ext cx="4297680" cy="4450080"/>
          </a:xfrm>
          <a:prstGeom prst="roundRect">
            <a:avLst>
              <a:gd name="adj" fmla="val 4018"/>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8" name="Text 6"/>
          <p:cNvSpPr/>
          <p:nvPr/>
        </p:nvSpPr>
        <p:spPr>
          <a:xfrm>
            <a:off x="6388100" y="1386205"/>
            <a:ext cx="4297680" cy="4450080"/>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3810" y="4144645"/>
            <a:ext cx="12206605" cy="2713355"/>
          </a:xfrm>
          <a:custGeom>
            <a:avLst/>
            <a:gdLst/>
            <a:ahLst/>
            <a:cxnLst/>
            <a:rect l="l" t="t" r="r" b="b"/>
            <a:pathLst>
              <a:path w="12206605" h="2713355">
                <a:moveTo>
                  <a:pt x="0" y="1346200"/>
                </a:moveTo>
                <a:cubicBezTo>
                  <a:pt x="1021080" y="554355"/>
                  <a:pt x="3368040" y="0"/>
                  <a:pt x="6099810" y="0"/>
                </a:cubicBezTo>
                <a:cubicBezTo>
                  <a:pt x="8837930" y="0"/>
                  <a:pt x="11189335" y="556895"/>
                  <a:pt x="12206605" y="1351280"/>
                </a:cubicBezTo>
                <a:lnTo>
                  <a:pt x="12206605" y="2713355"/>
                </a:lnTo>
                <a:lnTo>
                  <a:pt x="0" y="2713355"/>
                </a:lnTo>
                <a:lnTo>
                  <a:pt x="0" y="1346200"/>
                </a:lnTo>
                <a:close/>
              </a:path>
            </a:pathLst>
          </a:custGeom>
          <a:gradFill flip="none" rotWithShape="1">
            <a:gsLst>
              <a:gs pos="0">
                <a:srgbClr val="49B2FE"/>
              </a:gs>
              <a:gs pos="100000">
                <a:srgbClr val="1552E8"/>
              </a:gs>
            </a:gsLst>
            <a:lin ang="18900000" scaled="1"/>
          </a:gradFill>
          <a:ln/>
        </p:spPr>
      </p:sp>
      <p:sp>
        <p:nvSpPr>
          <p:cNvPr id="10" name="Text 8"/>
          <p:cNvSpPr/>
          <p:nvPr/>
        </p:nvSpPr>
        <p:spPr>
          <a:xfrm>
            <a:off x="-3810" y="4144645"/>
            <a:ext cx="12206605" cy="271335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6388100" y="4146927"/>
            <a:ext cx="4297680" cy="1689358"/>
          </a:xfrm>
          <a:custGeom>
            <a:avLst/>
            <a:gdLst/>
            <a:ahLst/>
            <a:cxnLst/>
            <a:rect l="l" t="t" r="r" b="b"/>
            <a:pathLst>
              <a:path w="4297680" h="1689358">
                <a:moveTo>
                  <a:pt x="0" y="0"/>
                </a:moveTo>
                <a:lnTo>
                  <a:pt x="55245" y="635"/>
                </a:lnTo>
                <a:lnTo>
                  <a:pt x="227330" y="4446"/>
                </a:lnTo>
                <a:lnTo>
                  <a:pt x="398145" y="9526"/>
                </a:lnTo>
                <a:lnTo>
                  <a:pt x="567690" y="16513"/>
                </a:lnTo>
                <a:lnTo>
                  <a:pt x="735330" y="24134"/>
                </a:lnTo>
                <a:lnTo>
                  <a:pt x="902335" y="33660"/>
                </a:lnTo>
                <a:lnTo>
                  <a:pt x="1067435" y="44457"/>
                </a:lnTo>
                <a:lnTo>
                  <a:pt x="1231265" y="56524"/>
                </a:lnTo>
                <a:lnTo>
                  <a:pt x="1393825" y="70496"/>
                </a:lnTo>
                <a:lnTo>
                  <a:pt x="1554480" y="85103"/>
                </a:lnTo>
                <a:lnTo>
                  <a:pt x="1713230" y="100980"/>
                </a:lnTo>
                <a:lnTo>
                  <a:pt x="1870710" y="118763"/>
                </a:lnTo>
                <a:lnTo>
                  <a:pt x="2026285" y="137181"/>
                </a:lnTo>
                <a:lnTo>
                  <a:pt x="2179955" y="157504"/>
                </a:lnTo>
                <a:lnTo>
                  <a:pt x="2332355" y="178462"/>
                </a:lnTo>
                <a:lnTo>
                  <a:pt x="2482215" y="201326"/>
                </a:lnTo>
                <a:lnTo>
                  <a:pt x="2630170" y="224824"/>
                </a:lnTo>
                <a:lnTo>
                  <a:pt x="2776220" y="249593"/>
                </a:lnTo>
                <a:lnTo>
                  <a:pt x="2919730" y="275632"/>
                </a:lnTo>
                <a:lnTo>
                  <a:pt x="3061335" y="302941"/>
                </a:lnTo>
                <a:lnTo>
                  <a:pt x="3201035" y="330886"/>
                </a:lnTo>
                <a:lnTo>
                  <a:pt x="3338195" y="360100"/>
                </a:lnTo>
                <a:lnTo>
                  <a:pt x="3473450" y="390585"/>
                </a:lnTo>
                <a:lnTo>
                  <a:pt x="3606165" y="422340"/>
                </a:lnTo>
                <a:cubicBezTo>
                  <a:pt x="3863975" y="480768"/>
                  <a:pt x="4330065" y="623665"/>
                  <a:pt x="4297680" y="616044"/>
                </a:cubicBezTo>
                <a:lnTo>
                  <a:pt x="4297680" y="1516612"/>
                </a:lnTo>
                <a:cubicBezTo>
                  <a:pt x="4300855" y="1613781"/>
                  <a:pt x="4211955" y="1691898"/>
                  <a:pt x="4124960" y="1689358"/>
                </a:cubicBezTo>
                <a:lnTo>
                  <a:pt x="172720" y="1689358"/>
                </a:lnTo>
                <a:cubicBezTo>
                  <a:pt x="75565" y="1692533"/>
                  <a:pt x="-2540" y="1603620"/>
                  <a:pt x="0" y="1516612"/>
                </a:cubicBezTo>
                <a:lnTo>
                  <a:pt x="0" y="0"/>
                </a:lnTo>
                <a:close/>
              </a:path>
            </a:pathLst>
          </a:custGeom>
          <a:gradFill flip="none" rotWithShape="1">
            <a:gsLst>
              <a:gs pos="0">
                <a:srgbClr val="018EF4"/>
              </a:gs>
              <a:gs pos="53000">
                <a:srgbClr val="49B2FE"/>
              </a:gs>
              <a:gs pos="91000">
                <a:srgbClr val="95D7F9"/>
              </a:gs>
              <a:gs pos="100000">
                <a:srgbClr val="95D7F9"/>
              </a:gs>
            </a:gsLst>
            <a:lin ang="16200000" scaled="1"/>
          </a:gradFill>
          <a:ln/>
        </p:spPr>
      </p:sp>
      <p:sp>
        <p:nvSpPr>
          <p:cNvPr id="12" name="Text 10"/>
          <p:cNvSpPr/>
          <p:nvPr/>
        </p:nvSpPr>
        <p:spPr>
          <a:xfrm>
            <a:off x="6388100" y="4146927"/>
            <a:ext cx="4297680" cy="1689358"/>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1506220" y="4146927"/>
            <a:ext cx="4297680" cy="1689358"/>
          </a:xfrm>
          <a:custGeom>
            <a:avLst/>
            <a:gdLst/>
            <a:ahLst/>
            <a:cxnLst/>
            <a:rect l="l" t="t" r="r" b="b"/>
            <a:pathLst>
              <a:path w="4297680" h="1689358">
                <a:moveTo>
                  <a:pt x="0" y="616044"/>
                </a:moveTo>
                <a:cubicBezTo>
                  <a:pt x="112395" y="574763"/>
                  <a:pt x="655320" y="425515"/>
                  <a:pt x="691515" y="422340"/>
                </a:cubicBezTo>
                <a:lnTo>
                  <a:pt x="824230" y="390585"/>
                </a:lnTo>
                <a:lnTo>
                  <a:pt x="959485" y="360100"/>
                </a:lnTo>
                <a:lnTo>
                  <a:pt x="1096645" y="330886"/>
                </a:lnTo>
                <a:lnTo>
                  <a:pt x="1236345" y="302941"/>
                </a:lnTo>
                <a:lnTo>
                  <a:pt x="1377950" y="275632"/>
                </a:lnTo>
                <a:lnTo>
                  <a:pt x="1521460" y="249593"/>
                </a:lnTo>
                <a:lnTo>
                  <a:pt x="1667510" y="224824"/>
                </a:lnTo>
                <a:lnTo>
                  <a:pt x="1815465" y="201326"/>
                </a:lnTo>
                <a:lnTo>
                  <a:pt x="1965325" y="178462"/>
                </a:lnTo>
                <a:lnTo>
                  <a:pt x="2117725" y="157504"/>
                </a:lnTo>
                <a:lnTo>
                  <a:pt x="2271395" y="137181"/>
                </a:lnTo>
                <a:lnTo>
                  <a:pt x="2426970" y="118763"/>
                </a:lnTo>
                <a:lnTo>
                  <a:pt x="2584450" y="100980"/>
                </a:lnTo>
                <a:lnTo>
                  <a:pt x="2743200" y="85103"/>
                </a:lnTo>
                <a:lnTo>
                  <a:pt x="2903855" y="70496"/>
                </a:lnTo>
                <a:lnTo>
                  <a:pt x="3066415" y="56524"/>
                </a:lnTo>
                <a:lnTo>
                  <a:pt x="3230245" y="44457"/>
                </a:lnTo>
                <a:lnTo>
                  <a:pt x="3395345" y="33660"/>
                </a:lnTo>
                <a:lnTo>
                  <a:pt x="3562350" y="24134"/>
                </a:lnTo>
                <a:lnTo>
                  <a:pt x="3729990" y="16513"/>
                </a:lnTo>
                <a:lnTo>
                  <a:pt x="3899535" y="9526"/>
                </a:lnTo>
                <a:lnTo>
                  <a:pt x="4070350" y="4446"/>
                </a:lnTo>
                <a:lnTo>
                  <a:pt x="4242435" y="635"/>
                </a:lnTo>
                <a:lnTo>
                  <a:pt x="4297680" y="0"/>
                </a:lnTo>
                <a:lnTo>
                  <a:pt x="4297680" y="1516612"/>
                </a:lnTo>
                <a:cubicBezTo>
                  <a:pt x="4300855" y="1613781"/>
                  <a:pt x="4211955" y="1691898"/>
                  <a:pt x="4124960" y="1689358"/>
                </a:cubicBezTo>
                <a:lnTo>
                  <a:pt x="172720" y="1689358"/>
                </a:lnTo>
                <a:cubicBezTo>
                  <a:pt x="75565" y="1692533"/>
                  <a:pt x="-2540" y="1603620"/>
                  <a:pt x="0" y="1516612"/>
                </a:cubicBezTo>
                <a:lnTo>
                  <a:pt x="0" y="616044"/>
                </a:lnTo>
                <a:close/>
              </a:path>
            </a:pathLst>
          </a:custGeom>
          <a:gradFill flip="none" rotWithShape="1">
            <a:gsLst>
              <a:gs pos="0">
                <a:srgbClr val="018EF4"/>
              </a:gs>
              <a:gs pos="53000">
                <a:srgbClr val="49B2FE"/>
              </a:gs>
              <a:gs pos="91000">
                <a:srgbClr val="95D7F9"/>
              </a:gs>
              <a:gs pos="100000">
                <a:srgbClr val="95D7F9"/>
              </a:gs>
            </a:gsLst>
            <a:lin ang="16200000" scaled="1"/>
          </a:gradFill>
          <a:ln/>
        </p:spPr>
      </p:sp>
      <p:sp>
        <p:nvSpPr>
          <p:cNvPr id="14" name="Text 12"/>
          <p:cNvSpPr/>
          <p:nvPr/>
        </p:nvSpPr>
        <p:spPr>
          <a:xfrm>
            <a:off x="1506220" y="4146927"/>
            <a:ext cx="4297680" cy="1689358"/>
          </a:xfrm>
          <a:prstGeom prst="rect">
            <a:avLst/>
          </a:prstGeom>
          <a:noFill/>
          <a:ln/>
        </p:spPr>
        <p:txBody>
          <a:bodyPr wrap="square" lIns="45720" tIns="91440" rIns="91440" bIns="45720" rtlCol="0" anchor="ctr"/>
          <a:lstStyle/>
          <a:p>
            <a:pPr>
              <a:lnSpc>
                <a:spcPct val="100000"/>
              </a:lnSpc>
            </a:pPr>
            <a:endParaRPr lang="en-US" sz="1600" dirty="0"/>
          </a:p>
        </p:txBody>
      </p:sp>
      <p:sp>
        <p:nvSpPr>
          <p:cNvPr id="15" name="Text 13"/>
          <p:cNvSpPr/>
          <p:nvPr/>
        </p:nvSpPr>
        <p:spPr>
          <a:xfrm>
            <a:off x="1776095" y="4744720"/>
            <a:ext cx="3758565" cy="368300"/>
          </a:xfrm>
          <a:prstGeom prst="rect">
            <a:avLst/>
          </a:prstGeom>
          <a:noFill/>
          <a:ln/>
        </p:spPr>
        <p:txBody>
          <a:bodyPr wrap="square" lIns="91440" tIns="45720" rIns="91440" bIns="45720" rtlCol="0" anchor="t">
            <a:spAutoFit/>
          </a:bodyPr>
          <a:lstStyle/>
          <a:p>
            <a:pPr>
              <a:lnSpc>
                <a:spcPct val="100000"/>
              </a:lnSpc>
            </a:pPr>
            <a:r>
              <a:rPr lang="en-US" sz="2400" b="1" dirty="0">
                <a:solidFill>
                  <a:srgbClr val="FFFFFF"/>
                </a:solidFill>
                <a:latin typeface="MiSans" pitchFamily="34" charset="0"/>
                <a:ea typeface="MiSans" pitchFamily="34" charset="-122"/>
                <a:cs typeface="MiSans" pitchFamily="34" charset="-120"/>
              </a:rPr>
              <a:t>Purpose-Built Tools</a:t>
            </a:r>
            <a:endParaRPr lang="en-US" sz="1600" dirty="0"/>
          </a:p>
        </p:txBody>
      </p:sp>
      <p:sp>
        <p:nvSpPr>
          <p:cNvPr id="16" name="Text 14"/>
          <p:cNvSpPr/>
          <p:nvPr/>
        </p:nvSpPr>
        <p:spPr>
          <a:xfrm>
            <a:off x="1778000" y="1621155"/>
            <a:ext cx="3756660" cy="2047875"/>
          </a:xfrm>
          <a:prstGeom prst="rect">
            <a:avLst/>
          </a:prstGeom>
          <a:noFill/>
          <a:ln/>
        </p:spPr>
        <p:txBody>
          <a:bodyPr wrap="square" lIns="91440" tIns="45720" rIns="91440" bIns="45720" rtlCol="0" anchor="t">
            <a:spAutoFit/>
          </a:bodyPr>
          <a:lstStyle/>
          <a:p>
            <a:pPr>
              <a:lnSpc>
                <a:spcPct val="140000"/>
              </a:lnSpc>
            </a:pPr>
            <a:r>
              <a:rPr lang="en-US" sz="1600" dirty="0">
                <a:solidFill>
                  <a:srgbClr val="000000"/>
                </a:solidFill>
                <a:latin typeface="MiSans" pitchFamily="34" charset="0"/>
                <a:ea typeface="MiSans" pitchFamily="34" charset="-122"/>
                <a:cs typeface="MiSans" pitchFamily="34" charset="-120"/>
              </a:rPr>
              <a:t>Our tools are designed to boost telecalling speed and accuracy, enhance lead visibility, and ensure compliance. They are easy to onboard with demos, downloads, and support for multiple platforms.</a:t>
            </a:r>
            <a:endParaRPr lang="en-US" sz="1600" dirty="0"/>
          </a:p>
        </p:txBody>
      </p:sp>
      <p:sp>
        <p:nvSpPr>
          <p:cNvPr id="17" name="Text 15"/>
          <p:cNvSpPr/>
          <p:nvPr/>
        </p:nvSpPr>
        <p:spPr>
          <a:xfrm>
            <a:off x="6657975" y="4744720"/>
            <a:ext cx="3758565" cy="368300"/>
          </a:xfrm>
          <a:prstGeom prst="rect">
            <a:avLst/>
          </a:prstGeom>
          <a:noFill/>
          <a:ln/>
        </p:spPr>
        <p:txBody>
          <a:bodyPr wrap="square" lIns="91440" tIns="45720" rIns="91440" bIns="45720" rtlCol="0" anchor="t">
            <a:spAutoFit/>
          </a:bodyPr>
          <a:lstStyle/>
          <a:p>
            <a:pPr>
              <a:lnSpc>
                <a:spcPct val="100000"/>
              </a:lnSpc>
            </a:pPr>
            <a:r>
              <a:rPr lang="en-US" sz="2400" b="1" dirty="0">
                <a:solidFill>
                  <a:srgbClr val="FFFFFF"/>
                </a:solidFill>
                <a:latin typeface="MiSans" pitchFamily="34" charset="0"/>
                <a:ea typeface="MiSans" pitchFamily="34" charset="-122"/>
                <a:cs typeface="MiSans" pitchFamily="34" charset="-120"/>
              </a:rPr>
              <a:t>Get Started Today</a:t>
            </a:r>
            <a:endParaRPr lang="en-US" sz="1600" dirty="0"/>
          </a:p>
        </p:txBody>
      </p:sp>
      <p:sp>
        <p:nvSpPr>
          <p:cNvPr id="18" name="Text 16"/>
          <p:cNvSpPr/>
          <p:nvPr/>
        </p:nvSpPr>
        <p:spPr>
          <a:xfrm>
            <a:off x="6659880" y="1621155"/>
            <a:ext cx="3756660" cy="2389188"/>
          </a:xfrm>
          <a:prstGeom prst="rect">
            <a:avLst/>
          </a:prstGeom>
          <a:noFill/>
          <a:ln/>
        </p:spPr>
        <p:txBody>
          <a:bodyPr wrap="square" lIns="91440" tIns="45720" rIns="91440" bIns="45720" rtlCol="0" anchor="t">
            <a:spAutoFit/>
          </a:bodyPr>
          <a:lstStyle/>
          <a:p>
            <a:pPr>
              <a:lnSpc>
                <a:spcPct val="140000"/>
              </a:lnSpc>
            </a:pPr>
            <a:r>
              <a:rPr lang="en-US" sz="1600" dirty="0">
                <a:solidFill>
                  <a:srgbClr val="000000"/>
                </a:solidFill>
                <a:latin typeface="MiSans" pitchFamily="34" charset="0"/>
                <a:ea typeface="MiSans" pitchFamily="34" charset="-122"/>
                <a:cs typeface="MiSans" pitchFamily="34" charset="-120"/>
              </a:rPr>
              <a:t>Leverage our free demos and download our apps to experience the benefits firsthand. Reach out to us via the provided contact channels for swift deployment and dedicated support. Join us in transforming your telecalling operations.</a:t>
            </a:r>
            <a:endParaRPr lang="en-US" sz="1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7-d2r90vpe3tpg8rchuqhg.jpg"/>
          <p:cNvPicPr>
            <a:picLocks noChangeAspect="1"/>
          </p:cNvPicPr>
          <p:nvPr/>
        </p:nvPicPr>
        <p:blipFill>
          <a:blip r:embed="rId3"/>
          <a:srcRect l="3239" r="3239"/>
          <a:stretch/>
        </p:blipFill>
        <p:spPr>
          <a:xfrm>
            <a:off x="0" y="0"/>
            <a:ext cx="12192000" cy="6861175"/>
          </a:xfrm>
          <a:prstGeom prst="rect">
            <a:avLst/>
          </a:prstGeom>
        </p:spPr>
      </p:pic>
      <p:sp>
        <p:nvSpPr>
          <p:cNvPr id="3" name="Text 0"/>
          <p:cNvSpPr/>
          <p:nvPr/>
        </p:nvSpPr>
        <p:spPr>
          <a:xfrm>
            <a:off x="799611" y="2723198"/>
            <a:ext cx="6761480" cy="1414780"/>
          </a:xfrm>
          <a:prstGeom prst="rect">
            <a:avLst/>
          </a:prstGeom>
          <a:noFill/>
          <a:ln/>
        </p:spPr>
        <p:txBody>
          <a:bodyPr wrap="square" lIns="91440" tIns="45720" rIns="91440" bIns="45720" rtlCol="0" anchor="t"/>
          <a:lstStyle/>
          <a:p>
            <a:pPr>
              <a:lnSpc>
                <a:spcPct val="100000"/>
              </a:lnSpc>
            </a:pPr>
            <a:r>
              <a:rPr lang="en-US" sz="8000" b="1" dirty="0">
                <a:solidFill>
                  <a:srgbClr val="FFFFFF"/>
                </a:solidFill>
                <a:latin typeface="MiSans" pitchFamily="34" charset="0"/>
                <a:ea typeface="MiSans" pitchFamily="34" charset="-122"/>
                <a:cs typeface="MiSans" pitchFamily="34" charset="-120"/>
              </a:rPr>
              <a:t>THANK YOU</a:t>
            </a:r>
            <a:endParaRPr lang="en-US" sz="16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5-d2r90v9e3tpg8rchuqd0.png"/>
          <p:cNvPicPr>
            <a:picLocks noChangeAspect="1"/>
          </p:cNvPicPr>
          <p:nvPr/>
        </p:nvPicPr>
        <p:blipFill>
          <a:blip r:embed="rId3"/>
          <a:srcRect l="3322" r="3322"/>
          <a:stretch/>
        </p:blipFill>
        <p:spPr>
          <a:xfrm>
            <a:off x="0" y="0"/>
            <a:ext cx="12208510" cy="6882130"/>
          </a:xfrm>
          <a:prstGeom prst="rect">
            <a:avLst/>
          </a:prstGeom>
        </p:spPr>
      </p:pic>
      <p:sp>
        <p:nvSpPr>
          <p:cNvPr id="3" name="Shape 0"/>
          <p:cNvSpPr/>
          <p:nvPr/>
        </p:nvSpPr>
        <p:spPr>
          <a:xfrm flipH="1">
            <a:off x="1504315" y="2314575"/>
            <a:ext cx="12700" cy="467995"/>
          </a:xfrm>
          <a:prstGeom prst="line">
            <a:avLst/>
          </a:prstGeom>
          <a:noFill/>
          <a:ln w="19050">
            <a:solidFill>
              <a:srgbClr val="FFFFFF"/>
            </a:solidFill>
            <a:prstDash val="solid"/>
            <a:headEnd type="none"/>
            <a:tailEnd type="none"/>
          </a:ln>
        </p:spPr>
      </p:sp>
      <p:sp>
        <p:nvSpPr>
          <p:cNvPr id="4" name="Shape 1"/>
          <p:cNvSpPr/>
          <p:nvPr/>
        </p:nvSpPr>
        <p:spPr>
          <a:xfrm flipH="1">
            <a:off x="1504315" y="2936240"/>
            <a:ext cx="12700" cy="467995"/>
          </a:xfrm>
          <a:prstGeom prst="line">
            <a:avLst/>
          </a:prstGeom>
          <a:noFill/>
          <a:ln w="19050">
            <a:solidFill>
              <a:srgbClr val="FFFFFF"/>
            </a:solidFill>
            <a:prstDash val="solid"/>
            <a:headEnd type="none"/>
            <a:tailEnd type="none"/>
          </a:ln>
        </p:spPr>
      </p:sp>
      <p:sp>
        <p:nvSpPr>
          <p:cNvPr id="5" name="Shape 2"/>
          <p:cNvSpPr/>
          <p:nvPr/>
        </p:nvSpPr>
        <p:spPr>
          <a:xfrm flipH="1">
            <a:off x="1504315" y="3557905"/>
            <a:ext cx="12700" cy="467995"/>
          </a:xfrm>
          <a:prstGeom prst="line">
            <a:avLst/>
          </a:prstGeom>
          <a:noFill/>
          <a:ln w="19050">
            <a:solidFill>
              <a:srgbClr val="FFFFFF"/>
            </a:solidFill>
            <a:prstDash val="solid"/>
            <a:headEnd type="none"/>
            <a:tailEnd type="none"/>
          </a:ln>
        </p:spPr>
      </p:sp>
      <p:sp>
        <p:nvSpPr>
          <p:cNvPr id="6" name="Shape 3"/>
          <p:cNvSpPr/>
          <p:nvPr/>
        </p:nvSpPr>
        <p:spPr>
          <a:xfrm flipH="1">
            <a:off x="1504315" y="4179570"/>
            <a:ext cx="12700" cy="467995"/>
          </a:xfrm>
          <a:prstGeom prst="line">
            <a:avLst/>
          </a:prstGeom>
          <a:noFill/>
          <a:ln w="19050">
            <a:solidFill>
              <a:srgbClr val="FFFFFF"/>
            </a:solidFill>
            <a:prstDash val="solid"/>
            <a:headEnd type="none"/>
            <a:tailEnd type="none"/>
          </a:ln>
        </p:spPr>
      </p:sp>
      <p:sp>
        <p:nvSpPr>
          <p:cNvPr id="7" name="Shape 4"/>
          <p:cNvSpPr/>
          <p:nvPr/>
        </p:nvSpPr>
        <p:spPr>
          <a:xfrm flipH="1">
            <a:off x="1504315" y="4801235"/>
            <a:ext cx="12700" cy="467995"/>
          </a:xfrm>
          <a:prstGeom prst="line">
            <a:avLst/>
          </a:prstGeom>
          <a:noFill/>
          <a:ln w="19050">
            <a:solidFill>
              <a:srgbClr val="FFFFFF"/>
            </a:solidFill>
            <a:prstDash val="solid"/>
            <a:headEnd type="none"/>
            <a:tailEnd type="none"/>
          </a:ln>
        </p:spPr>
      </p:sp>
      <p:sp>
        <p:nvSpPr>
          <p:cNvPr id="8" name="Text 5"/>
          <p:cNvSpPr/>
          <p:nvPr/>
        </p:nvSpPr>
        <p:spPr>
          <a:xfrm>
            <a:off x="838200" y="1301750"/>
            <a:ext cx="4629150" cy="689610"/>
          </a:xfrm>
          <a:prstGeom prst="rect">
            <a:avLst/>
          </a:prstGeom>
          <a:noFill/>
          <a:ln/>
        </p:spPr>
        <p:txBody>
          <a:bodyPr wrap="square" lIns="0" tIns="0" rIns="0" bIns="0" rtlCol="0" anchor="ctr"/>
          <a:lstStyle/>
          <a:p>
            <a:pPr>
              <a:lnSpc>
                <a:spcPct val="100000"/>
              </a:lnSpc>
            </a:pPr>
            <a:r>
              <a:rPr lang="en-US" sz="4000" b="1" dirty="0">
                <a:solidFill>
                  <a:srgbClr val="FFFFFF"/>
                </a:solidFill>
                <a:latin typeface="MiSans" pitchFamily="34" charset="0"/>
                <a:ea typeface="MiSans" pitchFamily="34" charset="-122"/>
                <a:cs typeface="MiSans" pitchFamily="34" charset="-120"/>
              </a:rPr>
              <a:t>CONTENTS</a:t>
            </a:r>
            <a:endParaRPr lang="en-US" sz="1600" dirty="0"/>
          </a:p>
        </p:txBody>
      </p:sp>
      <p:sp>
        <p:nvSpPr>
          <p:cNvPr id="9" name="Text 6"/>
          <p:cNvSpPr/>
          <p:nvPr/>
        </p:nvSpPr>
        <p:spPr>
          <a:xfrm>
            <a:off x="506095" y="2257425"/>
            <a:ext cx="1041400" cy="438150"/>
          </a:xfrm>
          <a:prstGeom prst="rect">
            <a:avLst/>
          </a:prstGeom>
          <a:noFill/>
          <a:ln/>
        </p:spPr>
        <p:txBody>
          <a:bodyPr wrap="square" lIns="91440" tIns="45720" rIns="91440" bIns="45720" rtlCol="0" anchor="t">
            <a:spAutoFit/>
          </a:bodyPr>
          <a:lstStyle/>
          <a:p>
            <a:pPr algn="ctr">
              <a:lnSpc>
                <a:spcPct val="100000"/>
              </a:lnSpc>
            </a:pPr>
            <a:r>
              <a:rPr lang="en-US" sz="2800" b="1" dirty="0">
                <a:solidFill>
                  <a:srgbClr val="FFFFFF"/>
                </a:solidFill>
                <a:latin typeface="MiSans" pitchFamily="34" charset="0"/>
                <a:ea typeface="MiSans" pitchFamily="34" charset="-122"/>
                <a:cs typeface="MiSans" pitchFamily="34" charset="-120"/>
              </a:rPr>
              <a:t>01</a:t>
            </a:r>
            <a:endParaRPr lang="en-US" sz="1600" dirty="0"/>
          </a:p>
        </p:txBody>
      </p:sp>
      <p:sp>
        <p:nvSpPr>
          <p:cNvPr id="10" name="Text 7"/>
          <p:cNvSpPr/>
          <p:nvPr/>
        </p:nvSpPr>
        <p:spPr>
          <a:xfrm>
            <a:off x="1572895" y="2312670"/>
            <a:ext cx="9117330"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Solution Overview</a:t>
            </a:r>
            <a:endParaRPr lang="en-US" sz="1600" dirty="0"/>
          </a:p>
        </p:txBody>
      </p:sp>
      <p:sp>
        <p:nvSpPr>
          <p:cNvPr id="11" name="Text 8"/>
          <p:cNvSpPr/>
          <p:nvPr/>
        </p:nvSpPr>
        <p:spPr>
          <a:xfrm>
            <a:off x="506095" y="2879090"/>
            <a:ext cx="1041400" cy="438150"/>
          </a:xfrm>
          <a:prstGeom prst="rect">
            <a:avLst/>
          </a:prstGeom>
          <a:noFill/>
          <a:ln/>
        </p:spPr>
        <p:txBody>
          <a:bodyPr wrap="square" lIns="91440" tIns="45720" rIns="91440" bIns="45720" rtlCol="0" anchor="t">
            <a:spAutoFit/>
          </a:bodyPr>
          <a:lstStyle/>
          <a:p>
            <a:pPr algn="ctr">
              <a:lnSpc>
                <a:spcPct val="100000"/>
              </a:lnSpc>
            </a:pPr>
            <a:r>
              <a:rPr lang="en-US" sz="2800" b="1" dirty="0">
                <a:solidFill>
                  <a:srgbClr val="FFFFFF"/>
                </a:solidFill>
                <a:latin typeface="MiSans" pitchFamily="34" charset="0"/>
                <a:ea typeface="MiSans" pitchFamily="34" charset="-122"/>
                <a:cs typeface="MiSans" pitchFamily="34" charset="-120"/>
              </a:rPr>
              <a:t>02</a:t>
            </a:r>
            <a:endParaRPr lang="en-US" sz="1600" dirty="0"/>
          </a:p>
        </p:txBody>
      </p:sp>
      <p:sp>
        <p:nvSpPr>
          <p:cNvPr id="12" name="Text 9"/>
          <p:cNvSpPr/>
          <p:nvPr/>
        </p:nvSpPr>
        <p:spPr>
          <a:xfrm>
            <a:off x="1572895" y="2934335"/>
            <a:ext cx="9969500"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Core Offerings</a:t>
            </a:r>
            <a:endParaRPr lang="en-US" sz="1600" dirty="0"/>
          </a:p>
        </p:txBody>
      </p:sp>
      <p:sp>
        <p:nvSpPr>
          <p:cNvPr id="13" name="Text 10"/>
          <p:cNvSpPr/>
          <p:nvPr/>
        </p:nvSpPr>
        <p:spPr>
          <a:xfrm>
            <a:off x="506095" y="3500755"/>
            <a:ext cx="1041400" cy="438150"/>
          </a:xfrm>
          <a:prstGeom prst="rect">
            <a:avLst/>
          </a:prstGeom>
          <a:noFill/>
          <a:ln/>
        </p:spPr>
        <p:txBody>
          <a:bodyPr wrap="square" lIns="91440" tIns="45720" rIns="91440" bIns="45720" rtlCol="0" anchor="t">
            <a:spAutoFit/>
          </a:bodyPr>
          <a:lstStyle/>
          <a:p>
            <a:pPr algn="ctr">
              <a:lnSpc>
                <a:spcPct val="100000"/>
              </a:lnSpc>
            </a:pPr>
            <a:r>
              <a:rPr lang="en-US" sz="2800" b="1" dirty="0">
                <a:solidFill>
                  <a:srgbClr val="FFFFFF"/>
                </a:solidFill>
                <a:latin typeface="MiSans" pitchFamily="34" charset="0"/>
                <a:ea typeface="MiSans" pitchFamily="34" charset="-122"/>
                <a:cs typeface="MiSans" pitchFamily="34" charset="-120"/>
              </a:rPr>
              <a:t>03</a:t>
            </a:r>
            <a:endParaRPr lang="en-US" sz="1600" dirty="0"/>
          </a:p>
        </p:txBody>
      </p:sp>
      <p:sp>
        <p:nvSpPr>
          <p:cNvPr id="14" name="Text 11"/>
          <p:cNvSpPr/>
          <p:nvPr/>
        </p:nvSpPr>
        <p:spPr>
          <a:xfrm>
            <a:off x="1572895" y="3556000"/>
            <a:ext cx="9886315"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Value Proposition</a:t>
            </a:r>
            <a:endParaRPr lang="en-US" sz="1600" dirty="0"/>
          </a:p>
        </p:txBody>
      </p:sp>
      <p:sp>
        <p:nvSpPr>
          <p:cNvPr id="15" name="Text 12"/>
          <p:cNvSpPr/>
          <p:nvPr/>
        </p:nvSpPr>
        <p:spPr>
          <a:xfrm>
            <a:off x="506095" y="4122420"/>
            <a:ext cx="1041400" cy="438150"/>
          </a:xfrm>
          <a:prstGeom prst="rect">
            <a:avLst/>
          </a:prstGeom>
          <a:noFill/>
          <a:ln/>
        </p:spPr>
        <p:txBody>
          <a:bodyPr wrap="square" lIns="91440" tIns="45720" rIns="91440" bIns="45720" rtlCol="0" anchor="t">
            <a:spAutoFit/>
          </a:bodyPr>
          <a:lstStyle/>
          <a:p>
            <a:pPr algn="ctr">
              <a:lnSpc>
                <a:spcPct val="100000"/>
              </a:lnSpc>
            </a:pPr>
            <a:r>
              <a:rPr lang="en-US" sz="2800" b="1" dirty="0">
                <a:solidFill>
                  <a:srgbClr val="FFFFFF"/>
                </a:solidFill>
                <a:latin typeface="MiSans" pitchFamily="34" charset="0"/>
                <a:ea typeface="MiSans" pitchFamily="34" charset="-122"/>
                <a:cs typeface="MiSans" pitchFamily="34" charset="-120"/>
              </a:rPr>
              <a:t>04</a:t>
            </a:r>
            <a:endParaRPr lang="en-US" sz="1600" dirty="0"/>
          </a:p>
        </p:txBody>
      </p:sp>
      <p:sp>
        <p:nvSpPr>
          <p:cNvPr id="16" name="Text 13"/>
          <p:cNvSpPr/>
          <p:nvPr/>
        </p:nvSpPr>
        <p:spPr>
          <a:xfrm>
            <a:off x="1572895" y="4177665"/>
            <a:ext cx="9976485"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Use Cases</a:t>
            </a:r>
            <a:endParaRPr lang="en-US" sz="1600" dirty="0"/>
          </a:p>
        </p:txBody>
      </p:sp>
      <p:sp>
        <p:nvSpPr>
          <p:cNvPr id="17" name="Text 14"/>
          <p:cNvSpPr/>
          <p:nvPr/>
        </p:nvSpPr>
        <p:spPr>
          <a:xfrm>
            <a:off x="506095" y="4744085"/>
            <a:ext cx="1041400" cy="438150"/>
          </a:xfrm>
          <a:prstGeom prst="rect">
            <a:avLst/>
          </a:prstGeom>
          <a:noFill/>
          <a:ln/>
        </p:spPr>
        <p:txBody>
          <a:bodyPr wrap="square" lIns="91440" tIns="45720" rIns="91440" bIns="45720" rtlCol="0" anchor="t">
            <a:spAutoFit/>
          </a:bodyPr>
          <a:lstStyle/>
          <a:p>
            <a:pPr algn="ctr">
              <a:lnSpc>
                <a:spcPct val="100000"/>
              </a:lnSpc>
            </a:pPr>
            <a:r>
              <a:rPr lang="en-US" sz="2800" b="1" dirty="0">
                <a:solidFill>
                  <a:srgbClr val="FFFFFF"/>
                </a:solidFill>
                <a:latin typeface="MiSans" pitchFamily="34" charset="0"/>
                <a:ea typeface="MiSans" pitchFamily="34" charset="-122"/>
                <a:cs typeface="MiSans" pitchFamily="34" charset="-120"/>
              </a:rPr>
              <a:t>05</a:t>
            </a:r>
            <a:endParaRPr lang="en-US" sz="1600" dirty="0"/>
          </a:p>
        </p:txBody>
      </p:sp>
      <p:sp>
        <p:nvSpPr>
          <p:cNvPr id="18" name="Text 15"/>
          <p:cNvSpPr/>
          <p:nvPr/>
        </p:nvSpPr>
        <p:spPr>
          <a:xfrm>
            <a:off x="1572895" y="4799330"/>
            <a:ext cx="9886315" cy="31115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Latest Updates</a:t>
            </a:r>
            <a:endParaRPr lang="en-US" sz="16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5-d2r90v9e3tpg8rchuqd0.png"/>
          <p:cNvPicPr>
            <a:picLocks noChangeAspect="1"/>
          </p:cNvPicPr>
          <p:nvPr/>
        </p:nvPicPr>
        <p:blipFill>
          <a:blip r:embed="rId3"/>
          <a:srcRect l="3322" r="3322"/>
          <a:stretch/>
        </p:blipFill>
        <p:spPr>
          <a:xfrm>
            <a:off x="0" y="0"/>
            <a:ext cx="12208510" cy="6882130"/>
          </a:xfrm>
          <a:prstGeom prst="rect">
            <a:avLst/>
          </a:prstGeom>
        </p:spPr>
      </p:pic>
      <p:sp>
        <p:nvSpPr>
          <p:cNvPr id="3" name="Text 0"/>
          <p:cNvSpPr/>
          <p:nvPr/>
        </p:nvSpPr>
        <p:spPr>
          <a:xfrm>
            <a:off x="838200" y="1301750"/>
            <a:ext cx="4629150" cy="689610"/>
          </a:xfrm>
          <a:prstGeom prst="rect">
            <a:avLst/>
          </a:prstGeom>
          <a:noFill/>
          <a:ln/>
        </p:spPr>
        <p:txBody>
          <a:bodyPr wrap="square" lIns="0" tIns="0" rIns="0" bIns="0" rtlCol="0" anchor="ctr"/>
          <a:lstStyle/>
          <a:p>
            <a:pPr>
              <a:lnSpc>
                <a:spcPct val="100000"/>
              </a:lnSpc>
            </a:pPr>
            <a:r>
              <a:rPr lang="en-US" sz="4000" b="1" dirty="0">
                <a:solidFill>
                  <a:srgbClr val="FFFFFF"/>
                </a:solidFill>
                <a:latin typeface="MiSans" pitchFamily="34" charset="0"/>
                <a:ea typeface="MiSans" pitchFamily="34" charset="-122"/>
                <a:cs typeface="MiSans" pitchFamily="34" charset="-120"/>
              </a:rPr>
              <a:t>CONTENTS</a:t>
            </a:r>
            <a:endParaRPr lang="en-US" sz="1600" dirty="0"/>
          </a:p>
        </p:txBody>
      </p:sp>
      <p:sp>
        <p:nvSpPr>
          <p:cNvPr id="4" name="Shape 1"/>
          <p:cNvSpPr/>
          <p:nvPr/>
        </p:nvSpPr>
        <p:spPr>
          <a:xfrm flipH="1">
            <a:off x="1576705" y="3075940"/>
            <a:ext cx="12700" cy="467995"/>
          </a:xfrm>
          <a:prstGeom prst="line">
            <a:avLst/>
          </a:prstGeom>
          <a:noFill/>
          <a:ln w="19050">
            <a:solidFill>
              <a:srgbClr val="FFFFFF"/>
            </a:solidFill>
            <a:prstDash val="solid"/>
            <a:headEnd type="none"/>
            <a:tailEnd type="none"/>
          </a:ln>
        </p:spPr>
      </p:sp>
      <p:sp>
        <p:nvSpPr>
          <p:cNvPr id="5" name="Shape 2"/>
          <p:cNvSpPr/>
          <p:nvPr/>
        </p:nvSpPr>
        <p:spPr>
          <a:xfrm flipH="1">
            <a:off x="1576705" y="4104005"/>
            <a:ext cx="12700" cy="467995"/>
          </a:xfrm>
          <a:prstGeom prst="line">
            <a:avLst/>
          </a:prstGeom>
          <a:noFill/>
          <a:ln w="19050">
            <a:solidFill>
              <a:srgbClr val="FFFFFF"/>
            </a:solidFill>
            <a:prstDash val="solid"/>
            <a:headEnd type="none"/>
            <a:tailEnd type="none"/>
          </a:ln>
        </p:spPr>
      </p:sp>
      <p:sp>
        <p:nvSpPr>
          <p:cNvPr id="6" name="Text 3"/>
          <p:cNvSpPr/>
          <p:nvPr/>
        </p:nvSpPr>
        <p:spPr>
          <a:xfrm>
            <a:off x="578485" y="3018790"/>
            <a:ext cx="1041400" cy="552450"/>
          </a:xfrm>
          <a:prstGeom prst="rect">
            <a:avLst/>
          </a:prstGeom>
          <a:noFill/>
          <a:ln/>
        </p:spPr>
        <p:txBody>
          <a:bodyPr wrap="square" lIns="91440" tIns="45720" rIns="91440" bIns="45720" rtlCol="0" anchor="t">
            <a:spAutoFit/>
          </a:bodyPr>
          <a:lstStyle/>
          <a:p>
            <a:pPr algn="ctr">
              <a:lnSpc>
                <a:spcPct val="100000"/>
              </a:lnSpc>
            </a:pPr>
            <a:r>
              <a:rPr lang="en-US" sz="3600" b="1" dirty="0">
                <a:solidFill>
                  <a:srgbClr val="FFFFFF"/>
                </a:solidFill>
                <a:latin typeface="MiSans" pitchFamily="34" charset="0"/>
                <a:ea typeface="MiSans" pitchFamily="34" charset="-122"/>
                <a:cs typeface="MiSans" pitchFamily="34" charset="-120"/>
              </a:rPr>
              <a:t>01</a:t>
            </a:r>
            <a:endParaRPr lang="en-US" sz="1600" dirty="0"/>
          </a:p>
        </p:txBody>
      </p:sp>
      <p:sp>
        <p:nvSpPr>
          <p:cNvPr id="7" name="Text 4"/>
          <p:cNvSpPr/>
          <p:nvPr/>
        </p:nvSpPr>
        <p:spPr>
          <a:xfrm>
            <a:off x="1645285" y="3074035"/>
            <a:ext cx="9648190" cy="438150"/>
          </a:xfrm>
          <a:prstGeom prst="rect">
            <a:avLst/>
          </a:prstGeom>
          <a:noFill/>
          <a:ln/>
        </p:spPr>
        <p:txBody>
          <a:bodyPr wrap="square" lIns="91440" tIns="45720" rIns="91440" bIns="45720" rtlCol="0" anchor="t">
            <a:spAutoFit/>
          </a:bodyPr>
          <a:lstStyle/>
          <a:p>
            <a:pPr>
              <a:lnSpc>
                <a:spcPct val="100000"/>
              </a:lnSpc>
            </a:pPr>
            <a:r>
              <a:rPr lang="en-US" sz="2800" b="1" dirty="0">
                <a:solidFill>
                  <a:srgbClr val="FFFFFF"/>
                </a:solidFill>
                <a:latin typeface="MiSans" pitchFamily="34" charset="0"/>
                <a:ea typeface="MiSans" pitchFamily="34" charset="-122"/>
                <a:cs typeface="MiSans" pitchFamily="34" charset="-120"/>
              </a:rPr>
              <a:t>Company Snapshot</a:t>
            </a:r>
            <a:endParaRPr lang="en-US" sz="1600" dirty="0"/>
          </a:p>
        </p:txBody>
      </p:sp>
      <p:sp>
        <p:nvSpPr>
          <p:cNvPr id="8" name="Text 5"/>
          <p:cNvSpPr/>
          <p:nvPr/>
        </p:nvSpPr>
        <p:spPr>
          <a:xfrm>
            <a:off x="578485" y="4104005"/>
            <a:ext cx="1041400" cy="552450"/>
          </a:xfrm>
          <a:prstGeom prst="rect">
            <a:avLst/>
          </a:prstGeom>
          <a:noFill/>
          <a:ln/>
        </p:spPr>
        <p:txBody>
          <a:bodyPr wrap="square" lIns="91440" tIns="45720" rIns="91440" bIns="45720" rtlCol="0" anchor="t">
            <a:spAutoFit/>
          </a:bodyPr>
          <a:lstStyle/>
          <a:p>
            <a:pPr algn="ctr">
              <a:lnSpc>
                <a:spcPct val="100000"/>
              </a:lnSpc>
            </a:pPr>
            <a:r>
              <a:rPr lang="en-US" sz="3600" b="1" dirty="0">
                <a:solidFill>
                  <a:srgbClr val="FFFFFF"/>
                </a:solidFill>
                <a:latin typeface="MiSans" pitchFamily="34" charset="0"/>
                <a:ea typeface="MiSans" pitchFamily="34" charset="-122"/>
                <a:cs typeface="MiSans" pitchFamily="34" charset="-120"/>
              </a:rPr>
              <a:t>02</a:t>
            </a:r>
            <a:endParaRPr lang="en-US" sz="1600" dirty="0"/>
          </a:p>
        </p:txBody>
      </p:sp>
      <p:sp>
        <p:nvSpPr>
          <p:cNvPr id="9" name="Text 6"/>
          <p:cNvSpPr/>
          <p:nvPr/>
        </p:nvSpPr>
        <p:spPr>
          <a:xfrm>
            <a:off x="1645285" y="4159250"/>
            <a:ext cx="9959975" cy="438150"/>
          </a:xfrm>
          <a:prstGeom prst="rect">
            <a:avLst/>
          </a:prstGeom>
          <a:noFill/>
          <a:ln/>
        </p:spPr>
        <p:txBody>
          <a:bodyPr wrap="square" lIns="91440" tIns="45720" rIns="91440" bIns="45720" rtlCol="0" anchor="t">
            <a:spAutoFit/>
          </a:bodyPr>
          <a:lstStyle/>
          <a:p>
            <a:pPr>
              <a:lnSpc>
                <a:spcPct val="100000"/>
              </a:lnSpc>
            </a:pPr>
            <a:r>
              <a:rPr lang="en-US" sz="2800" b="1" dirty="0">
                <a:solidFill>
                  <a:srgbClr val="FFFFFF"/>
                </a:solidFill>
                <a:latin typeface="MiSans" pitchFamily="34" charset="0"/>
                <a:ea typeface="MiSans" pitchFamily="34" charset="-122"/>
                <a:cs typeface="MiSans" pitchFamily="34" charset="-120"/>
              </a:rPr>
              <a:t>Next Steps</a:t>
            </a:r>
            <a:endParaRPr lang="en-US" sz="1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01</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Solution Overview</a:t>
            </a:r>
            <a:endParaRPr lang="en-US" sz="16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603885"/>
            <a:ext cx="1207452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Mobile Auto Dialer with Bonrix CRM</a:t>
            </a:r>
            <a:endParaRPr lang="en-US" sz="1600" dirty="0"/>
          </a:p>
        </p:txBody>
      </p:sp>
      <p:sp>
        <p:nvSpPr>
          <p:cNvPr id="3" name="Shape 1"/>
          <p:cNvSpPr/>
          <p:nvPr/>
        </p:nvSpPr>
        <p:spPr>
          <a:xfrm>
            <a:off x="0" y="1253490"/>
            <a:ext cx="12192000" cy="1746885"/>
          </a:xfrm>
          <a:prstGeom prst="rect">
            <a:avLst/>
          </a:prstGeom>
          <a:gradFill flip="none" rotWithShape="1">
            <a:gsLst>
              <a:gs pos="0">
                <a:srgbClr val="49B2FE"/>
              </a:gs>
              <a:gs pos="100000">
                <a:srgbClr val="1552E8"/>
              </a:gs>
            </a:gsLst>
            <a:lin ang="18900000" scaled="1"/>
          </a:gradFill>
          <a:ln/>
        </p:spPr>
      </p:sp>
      <p:sp>
        <p:nvSpPr>
          <p:cNvPr id="4" name="Text 2"/>
          <p:cNvSpPr/>
          <p:nvPr/>
        </p:nvSpPr>
        <p:spPr>
          <a:xfrm>
            <a:off x="0" y="1253490"/>
            <a:ext cx="12192000" cy="1746885"/>
          </a:xfrm>
          <a:prstGeom prst="rect">
            <a:avLst/>
          </a:prstGeom>
          <a:noFill/>
          <a:ln/>
        </p:spPr>
        <p:txBody>
          <a:bodyPr wrap="square" lIns="45720" tIns="91440" rIns="91440" bIns="45720" rtlCol="0" anchor="ctr"/>
          <a:lstStyle/>
          <a:p>
            <a:pPr>
              <a:lnSpc>
                <a:spcPct val="100000"/>
              </a:lnSpc>
            </a:pPr>
            <a:endParaRPr lang="en-US" sz="1600" dirty="0"/>
          </a:p>
        </p:txBody>
      </p:sp>
      <p:pic>
        <p:nvPicPr>
          <p:cNvPr id="5" name="Image 0" descr="https://kimi-img.moonshot.cn/pub/slides/slides_tmpl/image/25-09-02-14:36:46-d2r90vhe3tpg8rchuqh0.png"/>
          <p:cNvPicPr>
            <a:picLocks noChangeAspect="1"/>
          </p:cNvPicPr>
          <p:nvPr/>
        </p:nvPicPr>
        <p:blipFill>
          <a:blip r:embed="rId3"/>
          <a:srcRect l="43" r="43"/>
          <a:stretch/>
        </p:blipFill>
        <p:spPr>
          <a:xfrm>
            <a:off x="8406130" y="1111885"/>
            <a:ext cx="3684905" cy="5154295"/>
          </a:xfrm>
          <a:prstGeom prst="rect">
            <a:avLst/>
          </a:prstGeom>
        </p:spPr>
      </p:pic>
      <p:sp>
        <p:nvSpPr>
          <p:cNvPr id="6" name="Text 3"/>
          <p:cNvSpPr/>
          <p:nvPr/>
        </p:nvSpPr>
        <p:spPr>
          <a:xfrm>
            <a:off x="861695" y="1430020"/>
            <a:ext cx="665607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FFFFFF"/>
                </a:solidFill>
                <a:latin typeface="MiSans" pitchFamily="34" charset="0"/>
                <a:ea typeface="MiSans" pitchFamily="34" charset="-122"/>
                <a:cs typeface="MiSans" pitchFamily="34" charset="-120"/>
              </a:rPr>
              <a:t>Cloud-Based CRM Integration</a:t>
            </a:r>
            <a:endParaRPr lang="en-US" sz="1600" dirty="0"/>
          </a:p>
        </p:txBody>
      </p:sp>
      <p:sp>
        <p:nvSpPr>
          <p:cNvPr id="7" name="Text 4"/>
          <p:cNvSpPr/>
          <p:nvPr/>
        </p:nvSpPr>
        <p:spPr>
          <a:xfrm>
            <a:off x="861695" y="1777365"/>
            <a:ext cx="7458710" cy="870347"/>
          </a:xfrm>
          <a:prstGeom prst="rect">
            <a:avLst/>
          </a:prstGeom>
          <a:noFill/>
          <a:ln/>
        </p:spPr>
        <p:txBody>
          <a:bodyPr wrap="square" lIns="91440" tIns="45720" rIns="91440" bIns="45720" rtlCol="0" anchor="t">
            <a:spAutoFit/>
          </a:bodyPr>
          <a:lstStyle/>
          <a:p>
            <a:pPr>
              <a:lnSpc>
                <a:spcPct val="130000"/>
              </a:lnSpc>
            </a:pPr>
            <a:r>
              <a:rPr lang="en-US" sz="1400" dirty="0">
                <a:solidFill>
                  <a:srgbClr val="FFFFFF"/>
                </a:solidFill>
                <a:latin typeface="MiSans" pitchFamily="34" charset="0"/>
                <a:ea typeface="MiSans" pitchFamily="34" charset="-122"/>
                <a:cs typeface="MiSans" pitchFamily="34" charset="-120"/>
              </a:rPr>
              <a:t>CallCenterSoftware.co.in offers a cloud-backed auto-dialer solution for telecallers, seamlessly integrated with Bonrix CRM. This integration ensures centralized lead management and real-time updates, enhancing team coordination and efficiency.</a:t>
            </a:r>
            <a:endParaRPr lang="en-US" sz="1600" dirty="0"/>
          </a:p>
        </p:txBody>
      </p:sp>
      <p:sp>
        <p:nvSpPr>
          <p:cNvPr id="8" name="Text 5"/>
          <p:cNvSpPr/>
          <p:nvPr/>
        </p:nvSpPr>
        <p:spPr>
          <a:xfrm>
            <a:off x="861695" y="3171190"/>
            <a:ext cx="674624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Multi-Platform Support</a:t>
            </a:r>
            <a:endParaRPr lang="en-US" sz="1600" dirty="0"/>
          </a:p>
        </p:txBody>
      </p:sp>
      <p:sp>
        <p:nvSpPr>
          <p:cNvPr id="9" name="Text 6"/>
          <p:cNvSpPr/>
          <p:nvPr/>
        </p:nvSpPr>
        <p:spPr>
          <a:xfrm>
            <a:off x="861695" y="3514725"/>
            <a:ext cx="7458710" cy="870347"/>
          </a:xfrm>
          <a:prstGeom prst="rect">
            <a:avLst/>
          </a:prstGeom>
          <a:noFill/>
          <a:ln/>
        </p:spPr>
        <p:txBody>
          <a:bodyPr wrap="square" lIns="91440" tIns="45720" rIns="91440" bIns="45720" rtlCol="0" anchor="t">
            <a:spAutoFit/>
          </a:bodyPr>
          <a:lstStyle/>
          <a:p>
            <a:pPr>
              <a:lnSpc>
                <a:spcPct val="130000"/>
              </a:lnSpc>
            </a:pPr>
            <a:r>
              <a:rPr lang="en-US" sz="1400" dirty="0">
                <a:solidFill>
                  <a:srgbClr val="000000"/>
                </a:solidFill>
                <a:latin typeface="MiSans" pitchFamily="34" charset="0"/>
                <a:ea typeface="MiSans" pitchFamily="34" charset="-122"/>
                <a:cs typeface="MiSans" pitchFamily="34" charset="-120"/>
              </a:rPr>
              <a:t>Our solution supports Android handsets, tablets, and desktop-based phones, making it versatile for various operational setups. It works across GSM/3G/4G/5G, CDMA, and PSTN landline networks, ensuring broad compatibility.</a:t>
            </a:r>
            <a:endParaRPr lang="en-US" sz="1600" dirty="0"/>
          </a:p>
        </p:txBody>
      </p:sp>
      <p:sp>
        <p:nvSpPr>
          <p:cNvPr id="10" name="Text 7"/>
          <p:cNvSpPr/>
          <p:nvPr/>
        </p:nvSpPr>
        <p:spPr>
          <a:xfrm>
            <a:off x="861695" y="4805680"/>
            <a:ext cx="674624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CTI Readiness</a:t>
            </a:r>
            <a:endParaRPr lang="en-US" sz="1600" dirty="0"/>
          </a:p>
        </p:txBody>
      </p:sp>
      <p:sp>
        <p:nvSpPr>
          <p:cNvPr id="11" name="Text 8"/>
          <p:cNvSpPr/>
          <p:nvPr/>
        </p:nvSpPr>
        <p:spPr>
          <a:xfrm>
            <a:off x="861695" y="5149215"/>
            <a:ext cx="7458710" cy="906780"/>
          </a:xfrm>
          <a:prstGeom prst="rect">
            <a:avLst/>
          </a:prstGeom>
          <a:noFill/>
          <a:ln/>
        </p:spPr>
        <p:txBody>
          <a:bodyPr wrap="square" lIns="91440" tIns="45720" rIns="91440" bIns="45720" rtlCol="0" anchor="t"/>
          <a:lstStyle/>
          <a:p>
            <a:pPr>
              <a:lnSpc>
                <a:spcPct val="130000"/>
              </a:lnSpc>
            </a:pPr>
            <a:r>
              <a:rPr lang="en-US" sz="1400" dirty="0">
                <a:solidFill>
                  <a:srgbClr val="000000"/>
                </a:solidFill>
                <a:latin typeface="MiSans" pitchFamily="34" charset="0"/>
                <a:ea typeface="MiSans" pitchFamily="34" charset="-122"/>
                <a:cs typeface="MiSans" pitchFamily="34" charset="-120"/>
              </a:rPr>
              <a:t>The auto-dialer is CTI-ready, enabling desktop dialing through telephony devices. This feature allows telecallers to make calls directly from their computers, streamlining the calling process and improving productivity.</a:t>
            </a:r>
            <a:endParaRPr lang="en-US" sz="1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02</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Core Offerings</a:t>
            </a:r>
            <a:endParaRPr lang="en-US" sz="1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603885"/>
            <a:ext cx="979995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Standalone &amp; Multi-Column Dialers</a:t>
            </a:r>
            <a:endParaRPr lang="en-US" sz="1600" dirty="0"/>
          </a:p>
        </p:txBody>
      </p:sp>
      <p:sp>
        <p:nvSpPr>
          <p:cNvPr id="3" name="Shape 1"/>
          <p:cNvSpPr/>
          <p:nvPr/>
        </p:nvSpPr>
        <p:spPr>
          <a:xfrm>
            <a:off x="8682355" y="-13970"/>
            <a:ext cx="3520440" cy="6871970"/>
          </a:xfrm>
          <a:prstGeom prst="roundRect">
            <a:avLst>
              <a:gd name="adj" fmla="val 0"/>
            </a:avLst>
          </a:prstGeom>
          <a:gradFill flip="none" rotWithShape="1">
            <a:gsLst>
              <a:gs pos="0">
                <a:srgbClr val="49B2FE"/>
              </a:gs>
              <a:gs pos="100000">
                <a:srgbClr val="1552E8"/>
              </a:gs>
            </a:gsLst>
            <a:lin ang="18900000" scaled="1"/>
          </a:gradFill>
          <a:ln/>
        </p:spPr>
      </p:sp>
      <p:sp>
        <p:nvSpPr>
          <p:cNvPr id="4" name="Text 2"/>
          <p:cNvSpPr/>
          <p:nvPr/>
        </p:nvSpPr>
        <p:spPr>
          <a:xfrm>
            <a:off x="8682355" y="-13970"/>
            <a:ext cx="3520440" cy="6871970"/>
          </a:xfrm>
          <a:prstGeom prst="rect">
            <a:avLst/>
          </a:prstGeom>
          <a:noFill/>
          <a:ln/>
        </p:spPr>
        <p:txBody>
          <a:bodyPr wrap="square" lIns="45720" tIns="91440" rIns="91440" bIns="45720" rtlCol="0" anchor="ctr"/>
          <a:lstStyle/>
          <a:p>
            <a:pPr>
              <a:lnSpc>
                <a:spcPct val="100000"/>
              </a:lnSpc>
            </a:pPr>
            <a:endParaRPr lang="en-US" sz="1600" dirty="0"/>
          </a:p>
        </p:txBody>
      </p:sp>
      <p:sp>
        <p:nvSpPr>
          <p:cNvPr id="5" name="Shape 3"/>
          <p:cNvSpPr/>
          <p:nvPr/>
        </p:nvSpPr>
        <p:spPr>
          <a:xfrm>
            <a:off x="808355" y="1833880"/>
            <a:ext cx="9264015" cy="1767840"/>
          </a:xfrm>
          <a:prstGeom prst="roundRect">
            <a:avLst>
              <a:gd name="adj" fmla="val 50000"/>
            </a:avLst>
          </a:prstGeom>
          <a:solidFill>
            <a:srgbClr val="FFFFFF"/>
          </a:solidFill>
          <a:ln w="19050">
            <a:gradFill flip="none" rotWithShape="1">
              <a:gsLst>
                <a:gs pos="0">
                  <a:srgbClr val="DAF0FF"/>
                </a:gs>
                <a:gs pos="100000">
                  <a:srgbClr val="49B2FE"/>
                </a:gs>
              </a:gsLst>
              <a:lin ang="2700000" scaled="1"/>
            </a:gradFill>
            <a:prstDash val="solid"/>
          </a:ln>
        </p:spPr>
      </p:sp>
      <p:sp>
        <p:nvSpPr>
          <p:cNvPr id="6" name="Text 4"/>
          <p:cNvSpPr/>
          <p:nvPr/>
        </p:nvSpPr>
        <p:spPr>
          <a:xfrm>
            <a:off x="808355" y="1833880"/>
            <a:ext cx="9264015" cy="1767840"/>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1046480" y="2054860"/>
            <a:ext cx="1325880" cy="1325880"/>
          </a:xfrm>
          <a:prstGeom prst="roundRect">
            <a:avLst>
              <a:gd name="adj" fmla="val 50000"/>
            </a:avLst>
          </a:prstGeom>
          <a:gradFill flip="none" rotWithShape="1">
            <a:gsLst>
              <a:gs pos="0">
                <a:srgbClr val="49B2FE"/>
              </a:gs>
              <a:gs pos="100000">
                <a:srgbClr val="1552E8"/>
              </a:gs>
            </a:gsLst>
            <a:lin ang="18900000" scaled="1"/>
          </a:gradFill>
          <a:ln/>
        </p:spPr>
      </p:sp>
      <p:sp>
        <p:nvSpPr>
          <p:cNvPr id="8" name="Text 6"/>
          <p:cNvSpPr/>
          <p:nvPr/>
        </p:nvSpPr>
        <p:spPr>
          <a:xfrm>
            <a:off x="1046480" y="2054860"/>
            <a:ext cx="1325880" cy="1325880"/>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808355" y="4079240"/>
            <a:ext cx="9264015" cy="1767840"/>
          </a:xfrm>
          <a:prstGeom prst="roundRect">
            <a:avLst>
              <a:gd name="adj" fmla="val 50000"/>
            </a:avLst>
          </a:prstGeom>
          <a:solidFill>
            <a:srgbClr val="FFFFFF"/>
          </a:solidFill>
          <a:ln w="19050">
            <a:gradFill flip="none" rotWithShape="1">
              <a:gsLst>
                <a:gs pos="0">
                  <a:srgbClr val="DAF0FF"/>
                </a:gs>
                <a:gs pos="100000">
                  <a:srgbClr val="49B2FE"/>
                </a:gs>
              </a:gsLst>
              <a:lin ang="2700000" scaled="1"/>
            </a:gradFill>
            <a:prstDash val="solid"/>
          </a:ln>
        </p:spPr>
      </p:sp>
      <p:sp>
        <p:nvSpPr>
          <p:cNvPr id="10" name="Text 8"/>
          <p:cNvSpPr/>
          <p:nvPr/>
        </p:nvSpPr>
        <p:spPr>
          <a:xfrm>
            <a:off x="808355" y="4079240"/>
            <a:ext cx="9264015" cy="1767840"/>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1046480" y="4300220"/>
            <a:ext cx="1325880" cy="1325880"/>
          </a:xfrm>
          <a:prstGeom prst="roundRect">
            <a:avLst>
              <a:gd name="adj" fmla="val 50000"/>
            </a:avLst>
          </a:prstGeom>
          <a:gradFill flip="none" rotWithShape="1">
            <a:gsLst>
              <a:gs pos="0">
                <a:srgbClr val="49B2FE"/>
              </a:gs>
              <a:gs pos="100000">
                <a:srgbClr val="1552E8"/>
              </a:gs>
            </a:gsLst>
            <a:lin ang="18900000" scaled="1"/>
          </a:gradFill>
          <a:ln/>
        </p:spPr>
      </p:sp>
      <p:sp>
        <p:nvSpPr>
          <p:cNvPr id="12" name="Text 10"/>
          <p:cNvSpPr/>
          <p:nvPr/>
        </p:nvSpPr>
        <p:spPr>
          <a:xfrm>
            <a:off x="1046480" y="4300220"/>
            <a:ext cx="1325880" cy="1325880"/>
          </a:xfrm>
          <a:prstGeom prst="rect">
            <a:avLst/>
          </a:prstGeom>
          <a:noFill/>
          <a:ln/>
        </p:spPr>
        <p:txBody>
          <a:bodyPr wrap="square" lIns="45720" tIns="91440" rIns="91440" bIns="45720" rtlCol="0" anchor="ctr"/>
          <a:lstStyle/>
          <a:p>
            <a:pPr>
              <a:lnSpc>
                <a:spcPct val="100000"/>
              </a:lnSpc>
            </a:pPr>
            <a:endParaRPr lang="en-US" sz="1600" dirty="0"/>
          </a:p>
        </p:txBody>
      </p:sp>
      <p:sp>
        <p:nvSpPr>
          <p:cNvPr id="13" name="Text 11"/>
          <p:cNvSpPr/>
          <p:nvPr/>
        </p:nvSpPr>
        <p:spPr>
          <a:xfrm>
            <a:off x="1223010" y="2317115"/>
            <a:ext cx="972185" cy="679450"/>
          </a:xfrm>
          <a:prstGeom prst="rect">
            <a:avLst/>
          </a:prstGeom>
          <a:noFill/>
          <a:ln/>
        </p:spPr>
        <p:txBody>
          <a:bodyPr wrap="square" lIns="91440" tIns="45720" rIns="91440" bIns="45720" rtlCol="0" anchor="t">
            <a:spAutoFit/>
          </a:bodyPr>
          <a:lstStyle/>
          <a:p>
            <a:pPr algn="ctr">
              <a:lnSpc>
                <a:spcPct val="100000"/>
              </a:lnSpc>
            </a:pPr>
            <a:r>
              <a:rPr lang="en-US" sz="4400" b="1" dirty="0">
                <a:solidFill>
                  <a:srgbClr val="FFFFFF"/>
                </a:solidFill>
                <a:latin typeface="MiSans" pitchFamily="34" charset="0"/>
                <a:ea typeface="MiSans" pitchFamily="34" charset="-122"/>
                <a:cs typeface="MiSans" pitchFamily="34" charset="-120"/>
              </a:rPr>
              <a:t>01</a:t>
            </a:r>
            <a:endParaRPr lang="en-US" sz="1600" dirty="0"/>
          </a:p>
        </p:txBody>
      </p:sp>
      <p:sp>
        <p:nvSpPr>
          <p:cNvPr id="14" name="Text 12"/>
          <p:cNvSpPr/>
          <p:nvPr/>
        </p:nvSpPr>
        <p:spPr>
          <a:xfrm>
            <a:off x="2630805" y="2112010"/>
            <a:ext cx="677926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Standalone Auto Dialer</a:t>
            </a:r>
            <a:endParaRPr lang="en-US" sz="1600" dirty="0"/>
          </a:p>
        </p:txBody>
      </p:sp>
      <p:sp>
        <p:nvSpPr>
          <p:cNvPr id="15" name="Text 13"/>
          <p:cNvSpPr/>
          <p:nvPr/>
        </p:nvSpPr>
        <p:spPr>
          <a:xfrm>
            <a:off x="2630805" y="2463800"/>
            <a:ext cx="6779260" cy="870347"/>
          </a:xfrm>
          <a:prstGeom prst="rect">
            <a:avLst/>
          </a:prstGeom>
          <a:noFill/>
          <a:ln/>
        </p:spPr>
        <p:txBody>
          <a:bodyPr wrap="square" lIns="91440" tIns="45720" rIns="91440" bIns="45720" rtlCol="0" anchor="t">
            <a:spAutoFit/>
          </a:bodyPr>
          <a:lstStyle/>
          <a:p>
            <a:pPr>
              <a:lnSpc>
                <a:spcPct val="130000"/>
              </a:lnSpc>
            </a:pPr>
            <a:r>
              <a:rPr lang="en-US" sz="1400" dirty="0">
                <a:solidFill>
                  <a:srgbClr val="000000"/>
                </a:solidFill>
                <a:latin typeface="MiSans" pitchFamily="34" charset="0"/>
                <a:ea typeface="MiSans" pitchFamily="34" charset="-122"/>
                <a:cs typeface="MiSans" pitchFamily="34" charset="-120"/>
              </a:rPr>
              <a:t>The standalone auto-dialer app for Android allows telecallers to make one-by-one calls directly from their SIM-based phones. It is perfect for individual telecallers who need a simple and efficient dialing solution.</a:t>
            </a:r>
            <a:endParaRPr lang="en-US" sz="1600" dirty="0"/>
          </a:p>
        </p:txBody>
      </p:sp>
      <p:sp>
        <p:nvSpPr>
          <p:cNvPr id="16" name="Text 14"/>
          <p:cNvSpPr/>
          <p:nvPr/>
        </p:nvSpPr>
        <p:spPr>
          <a:xfrm>
            <a:off x="1223010" y="4562475"/>
            <a:ext cx="972185" cy="679450"/>
          </a:xfrm>
          <a:prstGeom prst="rect">
            <a:avLst/>
          </a:prstGeom>
          <a:noFill/>
          <a:ln/>
        </p:spPr>
        <p:txBody>
          <a:bodyPr wrap="square" lIns="91440" tIns="45720" rIns="91440" bIns="45720" rtlCol="0" anchor="t">
            <a:spAutoFit/>
          </a:bodyPr>
          <a:lstStyle/>
          <a:p>
            <a:pPr algn="ctr">
              <a:lnSpc>
                <a:spcPct val="100000"/>
              </a:lnSpc>
            </a:pPr>
            <a:r>
              <a:rPr lang="en-US" sz="4400" b="1" dirty="0">
                <a:solidFill>
                  <a:srgbClr val="FFFFFF"/>
                </a:solidFill>
                <a:latin typeface="MiSans" pitchFamily="34" charset="0"/>
                <a:ea typeface="MiSans" pitchFamily="34" charset="-122"/>
                <a:cs typeface="MiSans" pitchFamily="34" charset="-120"/>
              </a:rPr>
              <a:t>02</a:t>
            </a:r>
            <a:endParaRPr lang="en-US" sz="1600" dirty="0"/>
          </a:p>
        </p:txBody>
      </p:sp>
      <p:sp>
        <p:nvSpPr>
          <p:cNvPr id="17" name="Text 15"/>
          <p:cNvSpPr/>
          <p:nvPr/>
        </p:nvSpPr>
        <p:spPr>
          <a:xfrm>
            <a:off x="2630805" y="4357370"/>
            <a:ext cx="6779260"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Multi-Column Mobile Auto Dialer</a:t>
            </a:r>
            <a:endParaRPr lang="en-US" sz="1600" dirty="0"/>
          </a:p>
        </p:txBody>
      </p:sp>
      <p:sp>
        <p:nvSpPr>
          <p:cNvPr id="18" name="Text 16"/>
          <p:cNvSpPr/>
          <p:nvPr/>
        </p:nvSpPr>
        <p:spPr>
          <a:xfrm>
            <a:off x="2630805" y="4709160"/>
            <a:ext cx="6779260" cy="870347"/>
          </a:xfrm>
          <a:prstGeom prst="rect">
            <a:avLst/>
          </a:prstGeom>
          <a:noFill/>
          <a:ln/>
        </p:spPr>
        <p:txBody>
          <a:bodyPr wrap="square" lIns="91440" tIns="45720" rIns="91440" bIns="45720" rtlCol="0" anchor="t">
            <a:spAutoFit/>
          </a:bodyPr>
          <a:lstStyle/>
          <a:p>
            <a:pPr>
              <a:lnSpc>
                <a:spcPct val="130000"/>
              </a:lnSpc>
            </a:pPr>
            <a:r>
              <a:rPr lang="en-US" sz="1400" dirty="0">
                <a:solidFill>
                  <a:srgbClr val="000000"/>
                </a:solidFill>
                <a:latin typeface="MiSans" pitchFamily="34" charset="0"/>
                <a:ea typeface="MiSans" pitchFamily="34" charset="-122"/>
                <a:cs typeface="MiSans" pitchFamily="34" charset="-120"/>
              </a:rPr>
              <a:t>The multi-column auto-dialer app supports both Android and desktop platforms, enabling outbound call center teams to manage large lead lists efficiently. It integrates with Bonrix CRM for centralized lead tracking and updates.</a:t>
            </a:r>
            <a:endParaRPr lang="en-US" sz="1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85800" y="332105"/>
            <a:ext cx="9799955" cy="495300"/>
          </a:xfrm>
          <a:prstGeom prst="rect">
            <a:avLst/>
          </a:prstGeom>
          <a:noFill/>
          <a:ln/>
        </p:spPr>
        <p:txBody>
          <a:bodyPr wrap="square" lIns="91440" tIns="45720" rIns="91440" bIns="45720" rtlCol="0" anchor="t">
            <a:spAutoFit/>
          </a:bodyPr>
          <a:lstStyle/>
          <a:p>
            <a:pPr>
              <a:lnSpc>
                <a:spcPct val="100000"/>
              </a:lnSpc>
            </a:pPr>
            <a:r>
              <a:rPr lang="en-US" sz="3200" b="1" dirty="0">
                <a:solidFill>
                  <a:srgbClr val="018EF4"/>
                </a:solidFill>
                <a:latin typeface="MiSans" pitchFamily="34" charset="0"/>
                <a:ea typeface="MiSans" pitchFamily="34" charset="-122"/>
                <a:cs typeface="MiSans" pitchFamily="34" charset="-120"/>
              </a:rPr>
              <a:t>LMS &amp; NDNC Scrubbing</a:t>
            </a:r>
            <a:endParaRPr lang="en-US" sz="1600" dirty="0"/>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a:ln/>
        </p:spPr>
      </p:sp>
      <p:sp>
        <p:nvSpPr>
          <p:cNvPr id="4" name="Text 2"/>
          <p:cNvSpPr/>
          <p:nvPr/>
        </p:nvSpPr>
        <p:spPr>
          <a:xfrm>
            <a:off x="318" y="6286500"/>
            <a:ext cx="12191365" cy="571500"/>
          </a:xfrm>
          <a:prstGeom prst="rect">
            <a:avLst/>
          </a:prstGeom>
          <a:noFill/>
          <a:ln/>
        </p:spPr>
        <p:txBody>
          <a:bodyPr wrap="square" lIns="45720" tIns="91440" rIns="91440" bIns="45720" rtlCol="0" anchor="ctr"/>
          <a:lstStyle/>
          <a:p>
            <a:pPr>
              <a:lnSpc>
                <a:spcPct val="100000"/>
              </a:lnSpc>
            </a:pPr>
            <a:endParaRPr lang="en-US" sz="1600" dirty="0"/>
          </a:p>
        </p:txBody>
      </p:sp>
      <p:sp>
        <p:nvSpPr>
          <p:cNvPr id="5" name="Shape 3"/>
          <p:cNvSpPr/>
          <p:nvPr/>
        </p:nvSpPr>
        <p:spPr>
          <a:xfrm>
            <a:off x="-5080" y="5532755"/>
            <a:ext cx="12207240" cy="1325245"/>
          </a:xfrm>
          <a:prstGeom prst="roundRect">
            <a:avLst>
              <a:gd name="adj" fmla="val 0"/>
            </a:avLst>
          </a:prstGeom>
          <a:gradFill flip="none" rotWithShape="1">
            <a:gsLst>
              <a:gs pos="0">
                <a:srgbClr val="49B2FE"/>
              </a:gs>
              <a:gs pos="100000">
                <a:srgbClr val="1552E8"/>
              </a:gs>
            </a:gsLst>
            <a:lin ang="18900000" scaled="1"/>
          </a:gradFill>
          <a:ln/>
        </p:spPr>
      </p:sp>
      <p:sp>
        <p:nvSpPr>
          <p:cNvPr id="6" name="Text 4"/>
          <p:cNvSpPr/>
          <p:nvPr/>
        </p:nvSpPr>
        <p:spPr>
          <a:xfrm>
            <a:off x="-5080" y="5532755"/>
            <a:ext cx="12207240" cy="1325245"/>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231140" y="1412240"/>
            <a:ext cx="284162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sp>
      <p:sp>
        <p:nvSpPr>
          <p:cNvPr id="8" name="Text 6"/>
          <p:cNvSpPr/>
          <p:nvPr/>
        </p:nvSpPr>
        <p:spPr>
          <a:xfrm>
            <a:off x="231140" y="1412240"/>
            <a:ext cx="2841625" cy="4373880"/>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513080" y="141224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sp>
      <p:sp>
        <p:nvSpPr>
          <p:cNvPr id="10" name="Text 8"/>
          <p:cNvSpPr/>
          <p:nvPr/>
        </p:nvSpPr>
        <p:spPr>
          <a:xfrm>
            <a:off x="513080" y="1412240"/>
            <a:ext cx="1112520" cy="533400"/>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3220720" y="1412240"/>
            <a:ext cx="279527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sp>
      <p:sp>
        <p:nvSpPr>
          <p:cNvPr id="12" name="Text 10"/>
          <p:cNvSpPr/>
          <p:nvPr/>
        </p:nvSpPr>
        <p:spPr>
          <a:xfrm>
            <a:off x="3220720" y="1412240"/>
            <a:ext cx="2795270" cy="4373880"/>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3347720" y="141224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sp>
      <p:sp>
        <p:nvSpPr>
          <p:cNvPr id="14" name="Text 12"/>
          <p:cNvSpPr/>
          <p:nvPr/>
        </p:nvSpPr>
        <p:spPr>
          <a:xfrm>
            <a:off x="3347720" y="1412240"/>
            <a:ext cx="1112520" cy="533400"/>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6182360" y="1412240"/>
            <a:ext cx="255968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sp>
      <p:sp>
        <p:nvSpPr>
          <p:cNvPr id="16" name="Text 14"/>
          <p:cNvSpPr/>
          <p:nvPr/>
        </p:nvSpPr>
        <p:spPr>
          <a:xfrm>
            <a:off x="6182360" y="1412240"/>
            <a:ext cx="2559685" cy="4373880"/>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a:off x="6182360" y="141224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sp>
      <p:sp>
        <p:nvSpPr>
          <p:cNvPr id="18" name="Text 16"/>
          <p:cNvSpPr/>
          <p:nvPr/>
        </p:nvSpPr>
        <p:spPr>
          <a:xfrm>
            <a:off x="6182360" y="1412240"/>
            <a:ext cx="1112520" cy="533400"/>
          </a:xfrm>
          <a:prstGeom prst="rect">
            <a:avLst/>
          </a:prstGeom>
          <a:noFill/>
          <a:ln/>
        </p:spPr>
        <p:txBody>
          <a:bodyPr wrap="square" lIns="45720" tIns="91440" rIns="91440" bIns="45720" rtlCol="0" anchor="ctr"/>
          <a:lstStyle/>
          <a:p>
            <a:pPr>
              <a:lnSpc>
                <a:spcPct val="100000"/>
              </a:lnSpc>
            </a:pPr>
            <a:endParaRPr lang="en-US" sz="1600" dirty="0"/>
          </a:p>
        </p:txBody>
      </p:sp>
      <p:sp>
        <p:nvSpPr>
          <p:cNvPr id="19" name="Shape 17"/>
          <p:cNvSpPr/>
          <p:nvPr/>
        </p:nvSpPr>
        <p:spPr>
          <a:xfrm>
            <a:off x="8908415" y="1412240"/>
            <a:ext cx="296164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sp>
      <p:sp>
        <p:nvSpPr>
          <p:cNvPr id="20" name="Text 18"/>
          <p:cNvSpPr/>
          <p:nvPr/>
        </p:nvSpPr>
        <p:spPr>
          <a:xfrm>
            <a:off x="8908415" y="1412240"/>
            <a:ext cx="2961640" cy="4373880"/>
          </a:xfrm>
          <a:prstGeom prst="rect">
            <a:avLst/>
          </a:prstGeom>
          <a:noFill/>
          <a:ln/>
        </p:spPr>
        <p:txBody>
          <a:bodyPr wrap="square" lIns="45720" tIns="91440" rIns="91440" bIns="45720" rtlCol="0" anchor="ctr"/>
          <a:lstStyle/>
          <a:p>
            <a:pPr>
              <a:lnSpc>
                <a:spcPct val="100000"/>
              </a:lnSpc>
            </a:pPr>
            <a:endParaRPr lang="en-US" sz="1600" dirty="0"/>
          </a:p>
        </p:txBody>
      </p:sp>
      <p:sp>
        <p:nvSpPr>
          <p:cNvPr id="21" name="Shape 19"/>
          <p:cNvSpPr/>
          <p:nvPr/>
        </p:nvSpPr>
        <p:spPr>
          <a:xfrm>
            <a:off x="9017000" y="141224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sp>
      <p:sp>
        <p:nvSpPr>
          <p:cNvPr id="22" name="Text 20"/>
          <p:cNvSpPr/>
          <p:nvPr/>
        </p:nvSpPr>
        <p:spPr>
          <a:xfrm>
            <a:off x="9017000" y="1412240"/>
            <a:ext cx="1112520" cy="533400"/>
          </a:xfrm>
          <a:prstGeom prst="rect">
            <a:avLst/>
          </a:prstGeom>
          <a:noFill/>
          <a:ln/>
        </p:spPr>
        <p:txBody>
          <a:bodyPr wrap="square" lIns="45720" tIns="91440" rIns="91440" bIns="45720" rtlCol="0" anchor="ctr"/>
          <a:lstStyle/>
          <a:p>
            <a:pPr>
              <a:lnSpc>
                <a:spcPct val="100000"/>
              </a:lnSpc>
            </a:pPr>
            <a:endParaRPr lang="en-US" sz="1600" dirty="0"/>
          </a:p>
        </p:txBody>
      </p:sp>
      <p:sp>
        <p:nvSpPr>
          <p:cNvPr id="23" name="Shape 21"/>
          <p:cNvSpPr/>
          <p:nvPr/>
        </p:nvSpPr>
        <p:spPr>
          <a:xfrm>
            <a:off x="-5080" y="6195695"/>
            <a:ext cx="12207240" cy="0"/>
          </a:xfrm>
          <a:prstGeom prst="line">
            <a:avLst/>
          </a:prstGeom>
          <a:noFill/>
          <a:ln w="19050">
            <a:solidFill>
              <a:srgbClr val="FFFFFF"/>
            </a:solidFill>
            <a:prstDash val="solid"/>
            <a:headEnd type="none"/>
            <a:tailEnd type="none"/>
          </a:ln>
        </p:spPr>
      </p:sp>
      <p:sp>
        <p:nvSpPr>
          <p:cNvPr id="24" name="Shape 22"/>
          <p:cNvSpPr/>
          <p:nvPr/>
        </p:nvSpPr>
        <p:spPr>
          <a:xfrm>
            <a:off x="1686560" y="6116320"/>
            <a:ext cx="198120" cy="198120"/>
          </a:xfrm>
          <a:prstGeom prst="ellipse">
            <a:avLst/>
          </a:prstGeom>
          <a:gradFill flip="none" rotWithShape="1">
            <a:gsLst>
              <a:gs pos="0">
                <a:srgbClr val="018EF4"/>
              </a:gs>
              <a:gs pos="53000">
                <a:srgbClr val="49B2FE"/>
              </a:gs>
              <a:gs pos="91000">
                <a:srgbClr val="95D7F9"/>
              </a:gs>
              <a:gs pos="100000">
                <a:srgbClr val="95D7F9"/>
              </a:gs>
            </a:gsLst>
            <a:lin ang="13500000" scaled="1"/>
          </a:gradFill>
          <a:ln w="38100">
            <a:solidFill>
              <a:srgbClr val="FFFFFF"/>
            </a:solidFill>
            <a:prstDash val="solid"/>
          </a:ln>
        </p:spPr>
      </p:sp>
      <p:sp>
        <p:nvSpPr>
          <p:cNvPr id="25" name="Text 23"/>
          <p:cNvSpPr/>
          <p:nvPr/>
        </p:nvSpPr>
        <p:spPr>
          <a:xfrm>
            <a:off x="1686560" y="6116320"/>
            <a:ext cx="198120" cy="198120"/>
          </a:xfrm>
          <a:prstGeom prst="rect">
            <a:avLst/>
          </a:prstGeom>
          <a:noFill/>
          <a:ln/>
        </p:spPr>
        <p:txBody>
          <a:bodyPr wrap="square" lIns="45720" tIns="91440" rIns="91440" bIns="45720" rtlCol="0" anchor="ctr"/>
          <a:lstStyle/>
          <a:p>
            <a:pPr>
              <a:lnSpc>
                <a:spcPct val="100000"/>
              </a:lnSpc>
            </a:pPr>
            <a:endParaRPr lang="en-US" sz="1600" dirty="0"/>
          </a:p>
        </p:txBody>
      </p:sp>
      <p:sp>
        <p:nvSpPr>
          <p:cNvPr id="26" name="Shape 24"/>
          <p:cNvSpPr/>
          <p:nvPr/>
        </p:nvSpPr>
        <p:spPr>
          <a:xfrm>
            <a:off x="4627880" y="6116320"/>
            <a:ext cx="198120" cy="198120"/>
          </a:xfrm>
          <a:prstGeom prst="ellipse">
            <a:avLst/>
          </a:prstGeom>
          <a:gradFill flip="none" rotWithShape="1">
            <a:gsLst>
              <a:gs pos="0">
                <a:srgbClr val="018EF4"/>
              </a:gs>
              <a:gs pos="53000">
                <a:srgbClr val="49B2FE"/>
              </a:gs>
              <a:gs pos="91000">
                <a:srgbClr val="95D7F9"/>
              </a:gs>
              <a:gs pos="100000">
                <a:srgbClr val="95D7F9"/>
              </a:gs>
            </a:gsLst>
            <a:lin ang="13500000" scaled="1"/>
          </a:gradFill>
          <a:ln w="38100">
            <a:solidFill>
              <a:srgbClr val="FFFFFF"/>
            </a:solidFill>
            <a:prstDash val="solid"/>
          </a:ln>
        </p:spPr>
      </p:sp>
      <p:sp>
        <p:nvSpPr>
          <p:cNvPr id="27" name="Text 25"/>
          <p:cNvSpPr/>
          <p:nvPr/>
        </p:nvSpPr>
        <p:spPr>
          <a:xfrm>
            <a:off x="4627880" y="6116320"/>
            <a:ext cx="198120" cy="198120"/>
          </a:xfrm>
          <a:prstGeom prst="rect">
            <a:avLst/>
          </a:prstGeom>
          <a:noFill/>
          <a:ln/>
        </p:spPr>
        <p:txBody>
          <a:bodyPr wrap="square" lIns="45720" tIns="91440" rIns="91440" bIns="45720" rtlCol="0" anchor="ctr"/>
          <a:lstStyle/>
          <a:p>
            <a:pPr>
              <a:lnSpc>
                <a:spcPct val="100000"/>
              </a:lnSpc>
            </a:pPr>
            <a:endParaRPr lang="en-US" sz="1600" dirty="0"/>
          </a:p>
        </p:txBody>
      </p:sp>
      <p:sp>
        <p:nvSpPr>
          <p:cNvPr id="28" name="Shape 26"/>
          <p:cNvSpPr/>
          <p:nvPr/>
        </p:nvSpPr>
        <p:spPr>
          <a:xfrm>
            <a:off x="7569200" y="6116320"/>
            <a:ext cx="198120" cy="198120"/>
          </a:xfrm>
          <a:prstGeom prst="ellipse">
            <a:avLst/>
          </a:prstGeom>
          <a:gradFill flip="none" rotWithShape="1">
            <a:gsLst>
              <a:gs pos="0">
                <a:srgbClr val="018EF4"/>
              </a:gs>
              <a:gs pos="53000">
                <a:srgbClr val="49B2FE"/>
              </a:gs>
              <a:gs pos="91000">
                <a:srgbClr val="95D7F9"/>
              </a:gs>
              <a:gs pos="100000">
                <a:srgbClr val="95D7F9"/>
              </a:gs>
            </a:gsLst>
            <a:lin ang="13500000" scaled="1"/>
          </a:gradFill>
          <a:ln w="38100">
            <a:solidFill>
              <a:srgbClr val="FFFFFF"/>
            </a:solidFill>
            <a:prstDash val="solid"/>
          </a:ln>
        </p:spPr>
      </p:sp>
      <p:sp>
        <p:nvSpPr>
          <p:cNvPr id="29" name="Text 27"/>
          <p:cNvSpPr/>
          <p:nvPr/>
        </p:nvSpPr>
        <p:spPr>
          <a:xfrm>
            <a:off x="7569200" y="6116320"/>
            <a:ext cx="198120" cy="198120"/>
          </a:xfrm>
          <a:prstGeom prst="rect">
            <a:avLst/>
          </a:prstGeom>
          <a:noFill/>
          <a:ln/>
        </p:spPr>
        <p:txBody>
          <a:bodyPr wrap="square" lIns="45720" tIns="91440" rIns="91440" bIns="45720" rtlCol="0" anchor="ctr"/>
          <a:lstStyle/>
          <a:p>
            <a:pPr>
              <a:lnSpc>
                <a:spcPct val="100000"/>
              </a:lnSpc>
            </a:pPr>
            <a:endParaRPr lang="en-US" sz="1600" dirty="0"/>
          </a:p>
        </p:txBody>
      </p:sp>
      <p:sp>
        <p:nvSpPr>
          <p:cNvPr id="30" name="Shape 28"/>
          <p:cNvSpPr/>
          <p:nvPr/>
        </p:nvSpPr>
        <p:spPr>
          <a:xfrm>
            <a:off x="10510520" y="6116320"/>
            <a:ext cx="198120" cy="198120"/>
          </a:xfrm>
          <a:prstGeom prst="ellipse">
            <a:avLst/>
          </a:prstGeom>
          <a:gradFill flip="none" rotWithShape="1">
            <a:gsLst>
              <a:gs pos="0">
                <a:srgbClr val="018EF4"/>
              </a:gs>
              <a:gs pos="53000">
                <a:srgbClr val="49B2FE"/>
              </a:gs>
              <a:gs pos="91000">
                <a:srgbClr val="95D7F9"/>
              </a:gs>
              <a:gs pos="100000">
                <a:srgbClr val="95D7F9"/>
              </a:gs>
            </a:gsLst>
            <a:lin ang="13500000" scaled="1"/>
          </a:gradFill>
          <a:ln w="38100">
            <a:solidFill>
              <a:srgbClr val="FFFFFF"/>
            </a:solidFill>
            <a:prstDash val="solid"/>
          </a:ln>
        </p:spPr>
      </p:sp>
      <p:sp>
        <p:nvSpPr>
          <p:cNvPr id="31" name="Text 29"/>
          <p:cNvSpPr/>
          <p:nvPr/>
        </p:nvSpPr>
        <p:spPr>
          <a:xfrm>
            <a:off x="10510520" y="6116320"/>
            <a:ext cx="198120" cy="198120"/>
          </a:xfrm>
          <a:prstGeom prst="rect">
            <a:avLst/>
          </a:prstGeom>
          <a:noFill/>
          <a:ln/>
        </p:spPr>
        <p:txBody>
          <a:bodyPr wrap="square" lIns="45720" tIns="91440" rIns="91440" bIns="45720" rtlCol="0" anchor="ctr"/>
          <a:lstStyle/>
          <a:p>
            <a:pPr>
              <a:lnSpc>
                <a:spcPct val="100000"/>
              </a:lnSpc>
            </a:pPr>
            <a:endParaRPr lang="en-US" sz="1600" dirty="0"/>
          </a:p>
        </p:txBody>
      </p:sp>
      <p:sp>
        <p:nvSpPr>
          <p:cNvPr id="32" name="Text 30"/>
          <p:cNvSpPr/>
          <p:nvPr/>
        </p:nvSpPr>
        <p:spPr>
          <a:xfrm>
            <a:off x="787400" y="1442720"/>
            <a:ext cx="619760" cy="368300"/>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01</a:t>
            </a:r>
            <a:endParaRPr lang="en-US" sz="1600" dirty="0"/>
          </a:p>
        </p:txBody>
      </p:sp>
      <p:sp>
        <p:nvSpPr>
          <p:cNvPr id="33" name="Text 31"/>
          <p:cNvSpPr/>
          <p:nvPr/>
        </p:nvSpPr>
        <p:spPr>
          <a:xfrm>
            <a:off x="532765" y="2004695"/>
            <a:ext cx="2341245" cy="5810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Lead Management System (LMS)</a:t>
            </a:r>
            <a:endParaRPr lang="en-US" sz="1600" dirty="0"/>
          </a:p>
        </p:txBody>
      </p:sp>
      <p:sp>
        <p:nvSpPr>
          <p:cNvPr id="34" name="Text 32"/>
          <p:cNvSpPr/>
          <p:nvPr/>
        </p:nvSpPr>
        <p:spPr>
          <a:xfrm>
            <a:off x="457200" y="2661285"/>
            <a:ext cx="2435225" cy="2532459"/>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Our cloud-based Lead Management System (LMS) provides admin and staff demo access, allowing for efficient workflow management. Admins can allocate leads, track progress, and ensure smooth operations.</a:t>
            </a:r>
            <a:endParaRPr lang="en-US" sz="1600" dirty="0"/>
          </a:p>
        </p:txBody>
      </p:sp>
      <p:sp>
        <p:nvSpPr>
          <p:cNvPr id="35" name="Text 33"/>
          <p:cNvSpPr/>
          <p:nvPr/>
        </p:nvSpPr>
        <p:spPr>
          <a:xfrm>
            <a:off x="3622040" y="1442720"/>
            <a:ext cx="619760" cy="368300"/>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02</a:t>
            </a:r>
            <a:endParaRPr lang="en-US" sz="1600" dirty="0"/>
          </a:p>
        </p:txBody>
      </p:sp>
      <p:sp>
        <p:nvSpPr>
          <p:cNvPr id="36" name="Text 34"/>
          <p:cNvSpPr/>
          <p:nvPr/>
        </p:nvSpPr>
        <p:spPr>
          <a:xfrm>
            <a:off x="3569970" y="2004695"/>
            <a:ext cx="2138680" cy="5810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NDNC/DND Scrubbing</a:t>
            </a:r>
            <a:endParaRPr lang="en-US" sz="1600" dirty="0"/>
          </a:p>
        </p:txBody>
      </p:sp>
      <p:sp>
        <p:nvSpPr>
          <p:cNvPr id="37" name="Text 35"/>
          <p:cNvSpPr/>
          <p:nvPr/>
        </p:nvSpPr>
        <p:spPr>
          <a:xfrm>
            <a:off x="3385185" y="2661285"/>
            <a:ext cx="2466340" cy="2532459"/>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The NDNC/DND scrubbing web app filters leads against national do-not-call lists, ensuring compliance and reducing the risk of blocked calls. This feature is crucial for maintaining a professional and compliant calling environment.</a:t>
            </a:r>
            <a:endParaRPr lang="en-US" sz="1600" dirty="0"/>
          </a:p>
        </p:txBody>
      </p:sp>
      <p:sp>
        <p:nvSpPr>
          <p:cNvPr id="38" name="Text 36"/>
          <p:cNvSpPr/>
          <p:nvPr/>
        </p:nvSpPr>
        <p:spPr>
          <a:xfrm>
            <a:off x="6456680" y="1442720"/>
            <a:ext cx="619760" cy="368300"/>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03</a:t>
            </a:r>
            <a:endParaRPr lang="en-US" sz="1600" dirty="0"/>
          </a:p>
        </p:txBody>
      </p:sp>
      <p:sp>
        <p:nvSpPr>
          <p:cNvPr id="39" name="Text 37"/>
          <p:cNvSpPr/>
          <p:nvPr/>
        </p:nvSpPr>
        <p:spPr>
          <a:xfrm>
            <a:off x="6404610" y="2004695"/>
            <a:ext cx="2273935" cy="2762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Data Handling</a:t>
            </a:r>
            <a:endParaRPr lang="en-US" sz="1600" dirty="0"/>
          </a:p>
        </p:txBody>
      </p:sp>
      <p:sp>
        <p:nvSpPr>
          <p:cNvPr id="40" name="Text 38"/>
          <p:cNvSpPr/>
          <p:nvPr/>
        </p:nvSpPr>
        <p:spPr>
          <a:xfrm>
            <a:off x="6301105" y="2661285"/>
            <a:ext cx="2341880" cy="2251075"/>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The LMS supports batch allocation of leads and seamless import/export via XLSX, XLS, and CSV formats. This flexibility ensures that data management is efficient and hassle-free.</a:t>
            </a:r>
            <a:endParaRPr lang="en-US" sz="1600" dirty="0"/>
          </a:p>
        </p:txBody>
      </p:sp>
      <p:sp>
        <p:nvSpPr>
          <p:cNvPr id="41" name="Text 39"/>
          <p:cNvSpPr/>
          <p:nvPr/>
        </p:nvSpPr>
        <p:spPr>
          <a:xfrm>
            <a:off x="9291320" y="1442720"/>
            <a:ext cx="619760" cy="368300"/>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04</a:t>
            </a:r>
            <a:endParaRPr lang="en-US" sz="1600" dirty="0"/>
          </a:p>
        </p:txBody>
      </p:sp>
      <p:sp>
        <p:nvSpPr>
          <p:cNvPr id="42" name="Text 40"/>
          <p:cNvSpPr/>
          <p:nvPr/>
        </p:nvSpPr>
        <p:spPr>
          <a:xfrm>
            <a:off x="9149715" y="2004695"/>
            <a:ext cx="2306320" cy="581025"/>
          </a:xfrm>
          <a:prstGeom prst="rect">
            <a:avLst/>
          </a:prstGeom>
          <a:noFill/>
          <a:ln/>
        </p:spPr>
        <p:txBody>
          <a:bodyPr wrap="square" lIns="91440" tIns="45720" rIns="91440" bIns="45720" rtlCol="0" anchor="t">
            <a:spAutoFit/>
          </a:bodyPr>
          <a:lstStyle/>
          <a:p>
            <a:pPr>
              <a:lnSpc>
                <a:spcPct val="100000"/>
              </a:lnSpc>
            </a:pPr>
            <a:r>
              <a:rPr lang="en-US" sz="1800" b="1" dirty="0">
                <a:solidFill>
                  <a:srgbClr val="000000"/>
                </a:solidFill>
                <a:latin typeface="MiSans" pitchFamily="34" charset="0"/>
                <a:ea typeface="MiSans" pitchFamily="34" charset="-122"/>
                <a:cs typeface="MiSans" pitchFamily="34" charset="-120"/>
              </a:rPr>
              <a:t>Compliance and Efficiency</a:t>
            </a:r>
            <a:endParaRPr lang="en-US" sz="1600" dirty="0"/>
          </a:p>
        </p:txBody>
      </p:sp>
      <p:sp>
        <p:nvSpPr>
          <p:cNvPr id="43" name="Text 41"/>
          <p:cNvSpPr/>
          <p:nvPr/>
        </p:nvSpPr>
        <p:spPr>
          <a:xfrm>
            <a:off x="9072880" y="2661285"/>
            <a:ext cx="2567305" cy="2532459"/>
          </a:xfrm>
          <a:prstGeom prst="rect">
            <a:avLst/>
          </a:prstGeom>
          <a:noFill/>
          <a:ln/>
        </p:spPr>
        <p:txBody>
          <a:bodyPr wrap="square" lIns="91440" tIns="45720" rIns="91440" bIns="45720" rtlCol="0" anchor="t">
            <a:spAutoFit/>
          </a:bodyPr>
          <a:lstStyle/>
          <a:p>
            <a:pPr>
              <a:lnSpc>
                <a:spcPct val="120000"/>
              </a:lnSpc>
            </a:pPr>
            <a:r>
              <a:rPr lang="en-US" sz="1400" dirty="0">
                <a:solidFill>
                  <a:srgbClr val="000000"/>
                </a:solidFill>
                <a:latin typeface="MiSans" pitchFamily="34" charset="0"/>
                <a:ea typeface="MiSans" pitchFamily="34" charset="-122"/>
                <a:cs typeface="MiSans" pitchFamily="34" charset="-120"/>
              </a:rPr>
              <a:t>By integrating NDNC/DND scrubbing with the LMS, we ensure that all outbound calls are compliant with regulations. This reduces the risk of penalties and enhances the overall efficiency of telecalling operations.</a:t>
            </a:r>
            <a:endParaRPr lang="en-US" sz="1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2-14:36:44-d2r90v1e3tpg8rchuqc0.jpg"/>
          <p:cNvPicPr>
            <a:picLocks noChangeAspect="1"/>
          </p:cNvPicPr>
          <p:nvPr/>
        </p:nvPicPr>
        <p:blipFill>
          <a:blip r:embed="rId3"/>
          <a:srcRect l="3583" r="3583"/>
          <a:stretch/>
        </p:blipFill>
        <p:spPr>
          <a:xfrm>
            <a:off x="0" y="-20955"/>
            <a:ext cx="12192000" cy="6911975"/>
          </a:xfrm>
          <a:prstGeom prst="rect">
            <a:avLst/>
          </a:prstGeom>
        </p:spPr>
      </p:pic>
      <p:sp>
        <p:nvSpPr>
          <p:cNvPr id="3" name="Text 0"/>
          <p:cNvSpPr/>
          <p:nvPr/>
        </p:nvSpPr>
        <p:spPr>
          <a:xfrm>
            <a:off x="731520" y="1329690"/>
            <a:ext cx="2071370" cy="1773238"/>
          </a:xfrm>
          <a:prstGeom prst="rect">
            <a:avLst/>
          </a:prstGeom>
          <a:noFill/>
          <a:ln/>
        </p:spPr>
        <p:txBody>
          <a:bodyPr wrap="square" lIns="91440" tIns="45720" rIns="91440" bIns="45720" rtlCol="0" anchor="t">
            <a:spAutoFit/>
          </a:bodyPr>
          <a:lstStyle/>
          <a:p>
            <a:pPr>
              <a:lnSpc>
                <a:spcPct val="100000"/>
              </a:lnSpc>
            </a:pPr>
            <a:r>
              <a:rPr lang="en-US" sz="11500" b="1" dirty="0">
                <a:solidFill>
                  <a:srgbClr val="FFFFFF"/>
                </a:solidFill>
                <a:latin typeface="MiSans" pitchFamily="34" charset="0"/>
                <a:ea typeface="MiSans" pitchFamily="34" charset="-122"/>
                <a:cs typeface="MiSans" pitchFamily="34" charset="-120"/>
              </a:rPr>
              <a:t>03</a:t>
            </a:r>
            <a:endParaRPr lang="en-US" sz="1600" dirty="0"/>
          </a:p>
        </p:txBody>
      </p:sp>
      <p:sp>
        <p:nvSpPr>
          <p:cNvPr id="4" name="Text 1"/>
          <p:cNvSpPr/>
          <p:nvPr/>
        </p:nvSpPr>
        <p:spPr>
          <a:xfrm>
            <a:off x="731520" y="3013710"/>
            <a:ext cx="10987405" cy="749300"/>
          </a:xfrm>
          <a:prstGeom prst="rect">
            <a:avLst/>
          </a:prstGeom>
          <a:noFill/>
          <a:ln/>
        </p:spPr>
        <p:txBody>
          <a:bodyPr wrap="square" lIns="91440" tIns="45720" rIns="91440" bIns="45720" rtlCol="0" anchor="t">
            <a:spAutoFit/>
          </a:bodyPr>
          <a:lstStyle/>
          <a:p>
            <a:pPr>
              <a:lnSpc>
                <a:spcPct val="100000"/>
              </a:lnSpc>
            </a:pPr>
            <a:r>
              <a:rPr lang="en-US" sz="4800" b="1" dirty="0">
                <a:solidFill>
                  <a:srgbClr val="FFFFFF"/>
                </a:solidFill>
                <a:latin typeface="MiSans" pitchFamily="34" charset="0"/>
                <a:ea typeface="MiSans" pitchFamily="34" charset="-122"/>
                <a:cs typeface="MiSans" pitchFamily="34" charset="-120"/>
              </a:rPr>
              <a:t>Value Proposition</a:t>
            </a:r>
            <a:endParaRPr lang="en-US" sz="16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1552E8"/>
      </a:accent1>
      <a:accent2>
        <a:srgbClr val="49B2FE"/>
      </a:accent2>
      <a:accent3>
        <a:srgbClr val="95D7F9"/>
      </a:accent3>
      <a:accent4>
        <a:srgbClr val="91B1F1"/>
      </a:accent4>
      <a:accent5>
        <a:srgbClr val="4882F4"/>
      </a:accent5>
      <a:accent6>
        <a:srgbClr val="DBD8F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872</Words>
  <Application>Microsoft Office PowerPoint</Application>
  <PresentationFormat>Widescreen</PresentationFormat>
  <Paragraphs>109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MiSans</vt:lpstr>
      <vt:lpstr>Arial</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Auto Dialer + Bonrix CRM Suite</dc:title>
  <dc:subject>Mobile Auto Dialer + Bonrix CRM Suite</dc:subject>
  <dc:creator>Kimi</dc:creator>
  <cp:lastModifiedBy>LENOVO</cp:lastModifiedBy>
  <cp:revision>2</cp:revision>
  <dcterms:created xsi:type="dcterms:W3CDTF">2025-11-17T08:55:11Z</dcterms:created>
  <dcterms:modified xsi:type="dcterms:W3CDTF">2025-11-26T08:34:18Z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{"Label":"Mobile Auto Dialer + Bonrix CRM Suite","ContentProducer":"001191110108MACG2KBH8F10000","ProduceID":"d4de36kbcdri0td9h4gg","ReservedCode1":"","ContentPropagator":"001191110108MACG2KBH8F20000","PropagateID":"d4de36kbcdri0td9h4gg","ReservedCode2":"</vt:lpwstr>
  </property>
</Properties>
</file>